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7" r:id="rId3"/>
    <p:sldId id="264" r:id="rId4"/>
    <p:sldId id="258" r:id="rId5"/>
    <p:sldId id="259" r:id="rId6"/>
    <p:sldId id="260" r:id="rId7"/>
    <p:sldId id="261" r:id="rId8"/>
    <p:sldId id="262" r:id="rId9"/>
    <p:sldId id="265" r:id="rId10"/>
    <p:sldId id="266" r:id="rId11"/>
    <p:sldId id="267" r:id="rId12"/>
    <p:sldId id="268" r:id="rId13"/>
    <p:sldId id="269" r:id="rId14"/>
    <p:sldId id="270" r:id="rId15"/>
    <p:sldId id="271" r:id="rId16"/>
    <p:sldId id="272" r:id="rId17"/>
    <p:sldId id="275" r:id="rId18"/>
    <p:sldId id="276" r:id="rId19"/>
    <p:sldId id="274" r:id="rId20"/>
    <p:sldId id="273" r:id="rId21"/>
    <p:sldId id="278" r:id="rId22"/>
    <p:sldId id="279" r:id="rId23"/>
    <p:sldId id="280" r:id="rId24"/>
    <p:sldId id="281" r:id="rId25"/>
    <p:sldId id="282" r:id="rId26"/>
    <p:sldId id="283" r:id="rId27"/>
    <p:sldId id="285" r:id="rId28"/>
    <p:sldId id="284" r:id="rId29"/>
    <p:sldId id="288" r:id="rId30"/>
    <p:sldId id="286" r:id="rId31"/>
    <p:sldId id="287"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22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ED4A23-33BC-495F-A34C-15863127958C}"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D4A23-33BC-495F-A34C-15863127958C}"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D4A23-33BC-495F-A34C-15863127958C}"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D4A23-33BC-495F-A34C-15863127958C}"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ED4A23-33BC-495F-A34C-15863127958C}"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D4A23-33BC-495F-A34C-15863127958C}"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D4A23-33BC-495F-A34C-15863127958C}" type="datetimeFigureOut">
              <a:rPr lang="en-US" smtClean="0"/>
              <a:pPr/>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ED4A23-33BC-495F-A34C-15863127958C}" type="datetimeFigureOut">
              <a:rPr lang="en-US" smtClean="0"/>
              <a:pPr/>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D4A23-33BC-495F-A34C-15863127958C}" type="datetimeFigureOut">
              <a:rPr lang="en-US" smtClean="0"/>
              <a:pPr/>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D4A23-33BC-495F-A34C-15863127958C}"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D4A23-33BC-495F-A34C-15863127958C}"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8BA2-F9BB-4A4C-9F57-18D83F0AAE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4A23-33BC-495F-A34C-15863127958C}" type="datetimeFigureOut">
              <a:rPr lang="en-US" smtClean="0"/>
              <a:pPr/>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38BA2-F9BB-4A4C-9F57-18D83F0AAE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8.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7.jpe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2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073" y="1743670"/>
            <a:ext cx="8318175" cy="1200329"/>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smtClean="0">
                <a:ln w="11430"/>
                <a:solidFill>
                  <a:srgbClr val="C00000"/>
                </a:solidFill>
                <a:effectLst>
                  <a:outerShdw blurRad="80000" dist="40000" dir="5040000" algn="tl">
                    <a:srgbClr val="000000">
                      <a:alpha val="30000"/>
                    </a:srgbClr>
                  </a:outerShdw>
                </a:effectLst>
              </a:rPr>
              <a:t>Chemistry in </a:t>
            </a:r>
            <a:r>
              <a:rPr lang="en-US" sz="7200" b="1" dirty="0" err="1" smtClean="0">
                <a:ln w="11430"/>
                <a:solidFill>
                  <a:srgbClr val="C00000"/>
                </a:solidFill>
                <a:effectLst>
                  <a:outerShdw blurRad="80000" dist="40000" dir="5040000" algn="tl">
                    <a:srgbClr val="000000">
                      <a:alpha val="30000"/>
                    </a:srgbClr>
                  </a:outerShdw>
                </a:effectLst>
              </a:rPr>
              <a:t>Dailylife</a:t>
            </a:r>
            <a:endParaRPr lang="en-US" sz="7200" b="1" dirty="0">
              <a:ln w="11430"/>
              <a:solidFill>
                <a:srgbClr val="C00000"/>
              </a:solidFill>
              <a:effectLst>
                <a:outerShdw blurRad="80000" dist="40000" dir="5040000" algn="tl">
                  <a:srgbClr val="000000">
                    <a:alpha val="30000"/>
                  </a:srgbClr>
                </a:outerShdw>
              </a:effectLst>
            </a:endParaRPr>
          </a:p>
        </p:txBody>
      </p:sp>
      <p:sp>
        <p:nvSpPr>
          <p:cNvPr id="8" name="TextBox 7"/>
          <p:cNvSpPr txBox="1"/>
          <p:nvPr/>
        </p:nvSpPr>
        <p:spPr>
          <a:xfrm>
            <a:off x="457200" y="4209871"/>
            <a:ext cx="6324600" cy="1200329"/>
          </a:xfrm>
          <a:prstGeom prst="rect">
            <a:avLst/>
          </a:prstGeom>
          <a:noFill/>
        </p:spPr>
        <p:txBody>
          <a:bodyPr wrap="square" rtlCol="0">
            <a:spAutoFit/>
          </a:bodyPr>
          <a:lstStyle/>
          <a:p>
            <a:r>
              <a:rPr lang="en-US" sz="2400" b="1" dirty="0" smtClean="0">
                <a:solidFill>
                  <a:schemeClr val="bg2">
                    <a:lumMod val="25000"/>
                  </a:schemeClr>
                </a:solidFill>
                <a:latin typeface="Aharoni" pitchFamily="2" charset="-79"/>
                <a:cs typeface="Aharoni" pitchFamily="2" charset="-79"/>
              </a:rPr>
              <a:t>Dr. P. K. </a:t>
            </a:r>
            <a:r>
              <a:rPr lang="en-US" sz="2400" b="1" dirty="0" err="1" smtClean="0">
                <a:solidFill>
                  <a:schemeClr val="bg2">
                    <a:lumMod val="25000"/>
                  </a:schemeClr>
                </a:solidFill>
                <a:latin typeface="Aharoni" pitchFamily="2" charset="-79"/>
                <a:cs typeface="Aharoni" pitchFamily="2" charset="-79"/>
              </a:rPr>
              <a:t>Sreekumar</a:t>
            </a:r>
            <a:endParaRPr lang="en-US" sz="2400" b="1" dirty="0" smtClean="0">
              <a:solidFill>
                <a:schemeClr val="bg2">
                  <a:lumMod val="25000"/>
                </a:schemeClr>
              </a:solidFill>
              <a:latin typeface="Aharoni" pitchFamily="2" charset="-79"/>
              <a:cs typeface="Aharoni" pitchFamily="2" charset="-79"/>
            </a:endParaRPr>
          </a:p>
          <a:p>
            <a:r>
              <a:rPr lang="en-US" sz="2400" b="1" dirty="0" smtClean="0">
                <a:solidFill>
                  <a:schemeClr val="bg2">
                    <a:lumMod val="25000"/>
                  </a:schemeClr>
                </a:solidFill>
                <a:latin typeface="Aharoni" pitchFamily="2" charset="-79"/>
                <a:cs typeface="Aharoni" pitchFamily="2" charset="-79"/>
              </a:rPr>
              <a:t>Associate Professor, Dept. of Chemistry</a:t>
            </a:r>
          </a:p>
          <a:p>
            <a:r>
              <a:rPr lang="en-US" sz="2400" b="1" dirty="0" smtClean="0">
                <a:solidFill>
                  <a:schemeClr val="bg2">
                    <a:lumMod val="25000"/>
                  </a:schemeClr>
                </a:solidFill>
                <a:latin typeface="Aharoni" pitchFamily="2" charset="-79"/>
                <a:cs typeface="Aharoni" pitchFamily="2" charset="-79"/>
              </a:rPr>
              <a:t>NSS College, </a:t>
            </a:r>
            <a:r>
              <a:rPr lang="en-US" sz="2400" b="1" dirty="0" err="1" smtClean="0">
                <a:solidFill>
                  <a:schemeClr val="bg2">
                    <a:lumMod val="25000"/>
                  </a:schemeClr>
                </a:solidFill>
                <a:latin typeface="Aharoni" pitchFamily="2" charset="-79"/>
                <a:cs typeface="Aharoni" pitchFamily="2" charset="-79"/>
              </a:rPr>
              <a:t>Pandalam</a:t>
            </a:r>
            <a:endParaRPr lang="en-US" sz="2400" b="1" dirty="0">
              <a:solidFill>
                <a:schemeClr val="bg2">
                  <a:lumMod val="25000"/>
                </a:schemeClr>
              </a:solidFill>
              <a:latin typeface="Aharoni" pitchFamily="2" charset="-79"/>
              <a:cs typeface="Aharoni" pitchFamily="2" charset="-79"/>
            </a:endParaRPr>
          </a:p>
        </p:txBody>
      </p:sp>
      <p:sp>
        <p:nvSpPr>
          <p:cNvPr id="15362" name="AutoShape 2" descr="data:image/jpeg;base64,/9j/4AAQSkZJRgABAQAAAQABAAD/2wCEAAkGBxQTEhUUExQWFhMXGB8bFxgXGRweIRsiIRwgICAkHCAdHiogHB8nICIdITEkJSktLjEuGx8zODMtNyotLysBCgoKDg0OGxAQGzQmICYwLDQsNDQsLC8vNC80Lyw0LDQyNDAvLCwsNCwsLCwtNCw0LCw0LCw0LCwsLDQsNyw0LP/AABEIANwA0QMBEQACEQEDEQH/xAAbAAACAwEBAQAAAAAAAAAAAAAABgQFBwMCAf/EAEgQAAEDAwMCBAMEBgcGBQUBAAECAxEABCEFEjEGQRMiUWEycYEHFEKRIzNSYqGxJENygpPB0RYXNFTS8FOSorLhNWODs/EV/8QAGgEAAgMBAQAAAAAAAAAAAAAAAAMCBAUBBv/EAD8RAAEDAgMECAUCBAQHAQAAAAEAAgMEERIhMQVBUWETIjJxgZGh8BSxwdHhI0IVUqLxJDNicjRDU4KSstLC/9oADAMBAAIRAxEAPwDcaEIoQihCKEIoQihCKEIoQihCKELhdXjbcFxxCAeN6gJ+UmuEgaqbInv7AJ7go9jrLLyVqZWHAj4tufp864HA6JslLLE4NkFr6XUez6ltnbddyhyWkA7iQQRHscycQO8iK4JGkYgmSUE8cwhcOsdP7/PgpumX6H2kutzsWJTuBSSJiYOYPI9RFSaQRcJE8LoZDG/Ua71IccCQVKICQJJJgADkk9hXUsAk2ChafrLD5Ull1C1J5CTkfT096iHA6J01LNCAZGkAqfUkhFCEUIRQhFCEUIRQhFCEUIRQhFCEUIRQhFCEUIRQhFCEUIXC/vEMtrdcMIQkqUfYD+J9q4SALlMijdK8MbqUu6b1mHn0NC2fShwEtuqSYIHeOyeMz+ITFLEtzay0ZtlGKIvMjSRqL+nfrlyyuuWqai8xqtuguf0a4QUhBiAsA8YnJ2ASeVmuOcRIBuPv7KUEEU1BI4N67Dry938lWde9JspYuLtO7xyoLJJxBKUlIAwB3kyeahLEAC4aq1sraUrpY4D2bW+Zv7smrpe0YSwhbCEpDiEqJAjdjk06MAC4WVWySulLZTctJCRuqtJU1eC3Qvbb3y0laY4IWN3HuQocc+00iRpDrcVu0NQ2Wn6Zw68QNvLL5W/utNZaCEhKRCUgAAdgKtAWXmHOLiXHUpN+0d4rNraAkB90bj2IChgxnkg/SkTHRq2tjsDBJUH9gy8Qfsq/rLSWrNdk5bIDbgeCZTOQRmfWePeT61GRoZbCrGzqmWqbKyY3GG6tuu9TeSu2t7dwtuvL+LHGB3B7kdqnK4iwCp7Lp4nNklmbdrR7+Ss9AF8FKTdFlSAPKtE7lH3HAEe3epMx/uVWr+ELQYLg7wdArymKiihCKEIoQihCKEIoQihCKEIoQihCKEIoQihCKEJGf126u7h62tdtuGh51uDzzJGBwAcEe0HvFIxucbNyW42kp6aFk0/WxaAabl36beXqOnvNXBG8KWyXE5CiACFiIBgkcGDt94A0mRhBUKtrKGsZJFpYOt33uPeipHrS9aZeU1qaFotgQpKYJG0SE5nzRiCecTULPAPW0V5slJLI0PgIL/rv7vDmpvUgdurCzvEoUq4QptyG0EnMEwBJiQD34FdfdzA5Joujp6uWmcbMNxmbDx07tybtaszc2jrcQpxogBXZRT5Z+So/KnPGJpCyKWUU9Q198gc+7f5heemNOXb2zbLigtSARImI3GAJ9BA+lEbS1tiu1s7J53SMFgftn6qPrnTouLi2f8TabdW4J2zu8yTzOPh/jXHx4nA8Eylrughkiw3xjjpkR9VeUxUFRdWdP/e20bF+G82rc2uDg+mCInGcxHFLkZiGSv0Fb8M84hdpFiFVWPTFy5ctXF6+hfgzsQhMeuScd9qvoOKgI3FwLjorcm0KdkDoadhGLUk++YUV/QTe6ncG5aWLdttKG5CkhfeQoGFQSvv+ITkVwsxvNxknNrBSUMYhcMZJJ0NvDdu8k2aHpDdq14TO4ICiQFEmJMwJ7f8AfNOa0NFgseqqpKmTpJNcvRVH2g60ba1UEGHnPKj2H4j9EzHuRUJXWbkrmyKQT1AxdkZn6evpdLvT/VKmmGra0Zdu3EAb1EKSlMqPlBIJSB8IKoAA7xFLbJhGFoutKr2cJJXTzuEYOgyJPPnxNrn5rRbdZKQVJ2k8pJBj6jFWAvNvABsDddK6oooQihCKEIoQihCKEIoQihCKEKn6r1hdrbKeQ34hGInCZxKoyQD2/iOahI4tFwrlBTNqZhG51veiUdC1hplabh+5Vc3VwEpDTI3bEknG0emTHPODOUtdY4ibrXqqWSVphijwMZc3dlc9/NevtJ0PatF4hKijCblKFFO5E5yM+YSg+vkxiuTR54h4rmx6vE007jnqwkXsfwcx4qTpehXFu605p7yXLJcFTbqjASTPlIB7EmR35B7yaxzeyckuergnjc2qbaUbwN/P33WVzedEWTj3jLZBWTJhSgCfdIMZ74zUzCwm5CpR7Wq44+ja/LuF/PVX7TYSkJSAEgQAOAKaBZZ7nFxudV7oXEUIRQhVt7r1s04G3HkJcVEJJznif2ZnvFRLwDYqzHRzyML2MJHvzVkDUlWRQhFCEUISlqXSZub8vXJCrZKAG0AkGe+76yTBz5R2yh0Rc+7tFsQ7SFPSdHDk8nM23e/LM71F+zMpm9CU7UC4O1MzAjAohtnZM21f9LEbnDmVT6/rSb69Qwh8MstE7HCD5nRgRkesAn0V6iYPfjdYGyu0lIaSldI5mJztR/p1/v4Jv6ZfvApbN2gHwwNr6eHJ9vX14+XcuYXXs5Y9aylLRLAddW8EwUxZyKEIoQihCKEIoQihCKEKob6htnH12wdHijEZEmMhJ4JHeOKhjaTZWzRTsjExb1feveqHooqYcf059QWUedskZcSskqJkmcmT/aPtUI8iWFX9pYZWMq4ha+R5EaKiTaPaXeLRbMB5L6YZmZGeJ7hPKh3TtJIyaVnG6wHctAyRbRpg6Z+HD2v7c9x43AB0TnoekveG599cDyniCpuPIiOyfUYH1FPa02OPesWqqYsbfhhhw79595q9QgAAAAAcAUxUCSTcr1QuIoQihCWupOtGLWUg+K9wG0Hg5+I528e59qW+UNWlR7Lmqc+y3ifpx+XNKmrahqT7C3nCLS3AOBuSpXMAAysqJhIPl7ECKS5zyCTkFrwQUEMojZ+o/wACOfLLXfwUHpLoZy5bL7i1NBWWoGVGZ3Gfw+nBPM+sWRFwvon1+1o6d/RNbi48uXf8tFA03qS8sHCzuCg2raWnDKR/ZPKR6Zjj5Vxr3MyViegpaxgktqNRr48Vp3TfVjF2ISdjvdtZE/SMKEZxVlkgcvL1mzZqU3cLt4jT8K/piz0UIRQhVmr6V4rLqGleCt0Dc4kZ5zMRyJE85qDmXBAyVqnqejka54xBu4+92qTtF09KEp0y8tpCistuoBIMyZ3R5VAYntABHBKGi3UcFs1Mznk1tNJpa4P23gn8b7TOsOpEWjSbS3UPF2pRuK/1SYABUoz5oiJ4ncewM3vDBhCRs+hdVSGolHVzOmp5Dh/YcvOh3b1i+zZvuB1p1P6JQkqSrHlP7nMH3HHAGEsIaVKqjirIX1MTcLmnrDcRx709U9YKKEIoQihCKEIoQqbqnUH2GfEYaDm1QKwTwkcwBkn37cwYgwkcQLhXKGGGaTBK619O/wB+eiqVWVlqzRWAA6Ikgp3oJEjdtJCh37j6jEMLJArgmq9mvDb9XxseNr6e9ypntB1Fu8tVBSXg2ogPfCSiZUh0ycRO3Byo54qBa8OCuNq6J9NI22G/7dc+LfrmMgtHirK83dfaEIoQihC4Xt2hpCnHFBCEiVKPA/79K4SBmVOON8jgxguSkh3U7vU1FFpLFoMKeUkhSsGduRjjA9iSOKQXOkNm6LcbT01A0OqOtJubuHf75W3r1s07Shj9NdYxhThJIiBwjtHEx3NFmR965et2if5WeTfz9OQQzoNxqK0vX36JgZbthz3+ORIJHOJgx5aAx0mbtF11ZBQtMVN1nb3fbu8r8U9ISAABgAYFWFgkkm5St1r0kLoB1qE3KIgnhYBkBX+RM/lSZYsWY1Wrs3aRpz0cmbD6cwlZiwYvjt/4PUkE7kCUhakg5SOx/F5ciDyM0loa/k5az5pqPP8AzITv1sDx48M8u45Ky0fq961d+66kkgiAl6MRHKj+IceYe8xBpjZS04XqrUbMiqI+nozlvH24d3ktBSoESMg8VYXnSLL7QhFCF5Umf5TQug2WddS6K3YWL5EuvXC9hcWJI3En15jdBGSopmaqvaI2k8V6Ojqn1tUwdlrBew5W5aaZbhdXPS/SVvaIbfcEPBsFSlqG1slMq24AAndkyYJzU44g0Bx1VOu2lNUvdCzs3yte5zyv6ZCw5KQeurQvNtIWV7zG9I8oJ49zJ9J5nipdM29kr+E1PRl7ha246pmpqzEUIRQhFCFA1TVmGdqXnkMlwHaVEDiJIKvLiRzUXOA1KsQU8st3RtxWtf2M0ksdQO2KgXH03lk4vaHkrSVIVEkYJnuYntyOCnGWa5hbTqKOrFmMMcgHZINiN39/7qY9oYUtF7pTiEqUYWn+rWCrMjkR3TjjEHkwfujSm1hDTTVzTYaHeOHf35+ITwmYE894qwsM2vko+o3yGGluuGEIEnE/kO5rhIAuVOGJ0rxGzUpKV9paVYZtHlrxCcdzEeXcZ9BFI+IHBbg2C5uckgA98bfNc19X6m4pKWdOUg5nxUOEH+8fDSnvyTP8+dK85BvofwpDZlAwEyT37i35dYnyXPXFak2wt+4um2AkEoQ2PiJGEzHM4Ez86Hl4FyV2mFA+VsUUZdfUndz1UHQtKcuWhd6o8v7q3KkJWdu797GY9O57YPm40Yxifp7980+pqGU8nQUTBjOts7cs/XcN+elwbq61Alu0/o1ikAeLtIUsZBDeR5Y9PTnsJBznmzcgqfRU9EMdR15TuvkO/wB+CuenOjbe0O8AuPHlxzJ5nA4Gczz6k1NkTW5qnWbUmqero3gPf45KR1H1Rb2cB1XnVG1AyqJiY9B/kYqTpA3IpdHs+aquWDIb93csub61fN6i6UErUlBQG0bkpKTOB8RndCpyTA7VU6R2LEvUnZUIpnQA2ub3Nib+m7LlmtX6f6gYu0bmVgkfEj8SfmOYPY8GrbHh2i8nV0UtM7DIO47j74KJ1N0s3dwsEtvoModTyCPUd+OeR2qMkQdnvTqLaL6a7SLsOo+3vNKd5qKgPuWro8pw1cpH5KKuMYyO3xDuVE/tkWvHAL/E7Pd/ub9Le/8ASeEex1m40lzwHwXrWCWikduQWzMf2kk45GInjXujOE6e/dkyWkg2mzpYuq/f+fobZ7872vLb7TrUmFtuo9DAVP8A5SaaJ2rPfsCoA6pB9Pmr6x6rs3VBCH0bjwFSmfYbgJPsM1MSNO9UJdnVMbcTmG3n8lchU8VNUrLy80lQ2qAI9D7GR/GuEXUmuLTcFZ31z0w/sXcLuFPobX4ngr8oCOTxjcMgGOD9Kryxm1ybr0ey6+HGImsDSRa4zz+2/XVSOjbP72/98LQbt2hstWwBiMFRjk4/j7SSNuJ2LcNEvaMvw0Xwwdie7N5+nv6pvTrTBuPuwcSXtpVt9IjHpugzHMSeKfjbiw71jfCy9D02Hq8fflfjkrCpKuihC43t0lptbizCEJKlH2ArhNhcqccbpHhjdSlPVNPs9XRvadh5sQFDlM5AWk5KZn+MHmlENkFwtaCep2a7DI3qn3keP4uNEqaXoTDT6bbULZQdWra0+2pzaueBhUSD3A+YHJS1jQcLwteermkiM1JJ1Rq0htx6e9x4aP0/08zZpWGQZWqVKUZJ9BPoBgfXuSassYGaLzVXWy1RBk3acOfn7yVtU1UWY9f64bp5FlbwobwFEZlcwB6bUzJPqO20zVlfiOEL1GyaQU8ZqZcsjbu+53flPmgaK3aNBpoe6lHlR7k/94p7GBgsFgVdXJUyY3+A3AKyqarLI9Q1Bq/1ArecCbO2SpQ8w8yUkTtjKt6gOJxAEEiqjiHvz0Hv1XroYZKOkDY23kfYaHU8eFhxtnrvTLpunuaktNxc7kWiVSxbERuAAhTkEyJnHePTmbQZczpw9+/BZs0rKFphisZCOs7W3Ie8u/R2QkAQAABwBVhYhJJuVH1J5xDSlNN+I4BIRu27s5yRgxMe/pUXEgXATIWsc8Ne6w42usV6w1N64uVpKX0pBBDTgG5GATgDA7jPpVJ7ySvbbPpooYQQWk8QciqK6sHG/jbWj+0hSZBPfcMTPb1HzqKvxyxv7Lge4g/JMnQ+tKtnpUXCyZJDbe7xFRtAmJCRM88j3qcb8JWbtOlFRHZtsXM2sNSfp3FbUhUgH1Hery8QRY2UbVNNauG1NOoCkKHft7g9j7iouaHCxTYJ5IHh8ZsQs5vrM2v9BvJXZOGLa4iSyrsDAxB7entIFUgt6jtNx9+/BekjlFR/iqfKQdtv8w3+/rYmT0Datbn9PuWmluNKKh5J3CRJk5PKSPZQ5qUViSxwStqvkAZVwuIDhbXTh9fEK71D7O7JwHahTSiZltR/LaqUAfIUwwNIyyVGLbdWy1yHDmPqLH1SxqOiXOklNxbueIyDDidpAj94AxnA3djFKLXRZhakVXBtMGGUWdu/Btfw4LR9H1Ru5aS60ZSofUHuD6EGrLXBwuF5qop3wSGN4zC+6vpqLhlbLk7FiDESO4IkHIMEe4oc0OFiinndBIJGaj36pI1PUbhVwnTLQC1QgBIWr4lJAJBRB+EpHIzMglPdBLr4G5LchghERrZzjJ3DS/PmCe62YumbpvpVizEoG50/E4rnPMfsgnsPqTTWRNYsys2jNVZOybwHvNXtMVBFCEvdS9TotFoS6y4plQO5xKZSk9gexkTj5etLfIG6rQo6B1S0ljhiGgvnzPK2So9V0O1ebVe2LwacQCslswCUgmFDBSfXjnIOIU5rSC5hV6nq54nimqW3BsM9Rfhx92KYOjtTVd2jTzqR4knt3BKdw9JHp602N2Jtys/aEApqh0bDl7NvBXtMVFKf2g9Rm2ZDbR/pDuEgZKRwVR69h6k44MJlkwiw1WtsqhFRJjf2Br38PqeSifZ/0b92AfeH6YiEp/YSfX989/Tj1qMMVusU7a21On/Sj7O88T9vmnerCw1R9bX/AINk+qYUpBQkgkEFflBEdxM/SlymzCr2zYelqmDgbnuGazP7O+nU3T+5wS0zBUCMLOYSTMfvEdxHqarRMxHPRen2vWup4rN7TtOQ3n6d62cCrq8UvtCFmnVesXreoi3S8EIf2JbhI8iVqKJzneDuMz2H0qve4Pw31XpqGlpX0fTFly25PMgXt3aKu1nqtdk6u3sm20IaMLWUFS1qAlRJ3ZB7k5wTNcL8BwtVin2e2rYJqlxJdoL2AG7d+E4dE9TG+Q42+hAdRBUADtUlWUkBUx8iT6+wbFJjGax9pUAo3NdEThPmDv0t7yXHVbtOlOBY3G0e3fohnY4BuBRJ8qV5kftEHua4f0zyKZBE7aLMJ/zG2z4t0z4kbuSndIdUG9Ln6LYlASQoEkHd+EykQsdwJGeTUo5Md8kjaGz/AIQN61yb5d2/U5HcUyU1Zih6tprdw0tp1IUhQg+3oR6EczUXNDhYp1PO+CQSMNiFj67h6x1Fvx1qJZ2o3xBW1Jgk/jEev7McpxTzY/Pd8l7EMiq6N3RAda5twdl5Z/fQra0qkSODV5eJItkvLzQWkpUJSoEEHuDzXCL5LrXFpDhqEg9OBWnX6rNRJt35UyVHg+kmAT+EjmQk96rs6j8J0W/WYa2kFSO23J3v1HjwWg1ZXnku9WaIl3w7jcttxg79zaQpRSATAB5Pp8zgzSpGX63BaVBVOZeGwIdlmbC6q0/aGhayi3trh9W3cNoGRjMAyBJAmKj04OgurJ2I9jQ6WRre/wB2XrResX3b37s7b+H5fMEkrUg+UgqIgJTBg4wSM0NlJdYhFTsuKOm6Zkl89+QOunE5cdLp0p6xF4eZStJSpIUk8giQa4RfVSa4tN2mxSde/ZvbLWVNqcZSqd6Gzg8HEzA9sj0ApRhbuWxFtydrMLwHEaE+/XI81c6jrFpp7SEKUEJSmENpkqgeg5j3P51MuawWVKKmqax5c0Xvqd3vkly26rv7wj7laoQ1n9K9JHpgggSCCIG/txml9I93ZC0n7Oo6Uf4mQl2WTfZ+irdS6L1G4cDrzzSnUgBJBIiDIjagRBzPrS3RSONyrUG1KCBnRxtNjy/K93jGsWjani+HEgHekEL2gCd0KSJEyDtyAPy7+q0XKjG7ZdS8Rhlju3XPDIn1XrR/tPVMXLSefiakQJjKVEnGTg/Shk/8y5UbAGsLvA/cAfLxXL7SupGLi3aQw6FpUtSlgYgJEQoHKckESMxiiaQEDCu7GoZYZnOlbYgZePDcck39Bad4Fi0IhSx4i5EHcrOfkIT8gKdE3C1ZO1Z+lqnHcMh3D7696YaYs5FCFk+tac+dWQlbkvGXbdSvhUEKKkNqASNkbXJIn4k/Wm8HpLHXcvW008I2eS1vV0cN+YALtc9Rw3qq1pq2ffce+9FhaifFaU2pSkr+FaUqSNpByOe+ag6zje6tUzqiGJsXR4gNCCACNQTfMJy+zXToW9cJQtDKwhDIcmVJSn4s9lYOMdhxT4GWz3bljbZnu1kRILhcutuJ3eHnxXH7U7jxEBhBTLcOuqOAgFQQgTGCSZj0ST6Tyc3y81PYbMDuldvuBzsLnLkB52Vp9mKj9xSnYUpStYSrs5KidwkAxmM+lTg7Kq7bA+KLr5kDLhlom2nLIRQhZ59rukhTTdwEiUkIWc/CeJj0VjP7XvVaob+5ei2BUkPMN9cx37/T5Jm6J1EvWDDi+du0knkoUUTPvtn602I3YFmbSgEVW9jeN/MX9Lr5d9ZWTatqrhBV32blx7EoBAPtzQZWDehmzKt7cQYfHL52SV9oPUlq+2y4w5ueadlMoUMZydwGNwSee9Ile11rHNbWyqGohe5krbNcOI+h4Ep26a6oYu0J2rAe2BS28gg94kDcAe49R609kgd3rErKCWmcSR1b5H5dyvCKYqKz/rCwdXfsos0rae8IhTqYCNhOZIHY9vcRnitIDjAaM16HZ8sbaR7qghzb5Dff8/dNvT+hN2re1HmWcuOH4lqPJJ9z2/8A7TmMDQsirq31D7uyG4bgNytKmqqKEIoQsl+0PpV1tS7rep1C1HfMAtyfL7FA49v5VJWEZ6r1uydoRyAQWwkac+PjvVx07pOpWzKBau2zjK0hYS6FjYVZMbc/xjJxU2tkA6qp1dRQTyEzNcHA2ytnbjf7eKsg7rUkbLAe/wCl/h5v51L9Xkq2HZXF/wDT9l2R0o48B9+uXHvVtB8NHfnZBP8ADIrnRE9s3UDtFkRPwsYbzOZ9bhdD0DYRHgH/ABHZ/PfNS6FnBc/jNZe+P+lv2WadXdMGyfSmStlzKFGJwRKVADkSM95+dVZGYDZeloa8VUJdo4a/QhbghIAAAgDAFX14ckk3K+0LiKEKu1XQ2LgtqeRuU0rc2oFSSkyDgpIPIGPYVBzGu1VmCrmgDhGbA65A/NZ/9rHT6ElN0hKpWoJdgEpEDCsfCcAehxiZlEzLdYL0Gwq1zgYHHTMceY58ePhpY9H6mpnSkFuHHluKbZT+8VFKd0mdojceIT24rsbi2PxVbaEDZa84smgAu7rXNvl3qwuehg4lCXH1kFXiXBgEvLxEn8KUiUhIwB75qRhvv71XZtYxklrBpZvBo+pJzJKbm0BICQIAEADsKesgkk3K9ULiKEJZ+0lM6c//AHD+TqD2pU/YPh81qbG/41n/AHf+pWb6HpF9e2wZan7slajK17UHMkAQVKO6TOQPY1Wa17hYaL0lTUUlLP0r+2QNBc/MAZdxU9X2ZXYAhTJPBG9Qj/0n/sV3oH8kj+PUp1B8h91O0C7YsB4V9ZeGsSkv7d4Xkdz29kyMcCYrrS1mTh4qvVRzVhx00txrhva3vmpdzZ6Q/wDpGLhu2dSfKoK8MTHZDkDjumMnmpOERzBslMl2lF1JYy8HXK/qL+Ruu/S3XADn3W6WlSwram4QoKQvjbJGJM8/QwZqTJdzvNLrtk3b08AIGpaQQRxy5f2yT9HerC8+vtCEUIRQhFCFA13T/vFu6zxvQQPn2+kxUXtxNIT6WboZmycCqD7MdQ8SzCCIUyooIOCBynHOAdue6TS4HYm5rQ21B0dTiGjs/v8AfuITdTlkIoQihCV+vtBdu2mkNBG5LkkqJEDaciPpilSsLgLLU2VWR0z3OkvYjdxumVpEJAkmABJ7/OmBZjjckr3XVxFCEUIWadbdUrcbuWQ0lLaf0ag4YcJKvKtCSIKAU/P5RVWSW9wvTbN2e2N8chddxzFs22tmCeOa8fZWyp0gqADVsVFBGCpbgyV5yQjyjHB9hRAL+C7txwjFgc32vyA4cLnM81p1Wl5hFCEUIRQhKf2lObrVNun9ZcOoQnBMQsKJ94gY96ROerbitfYzbTmY6MBJ8iPqmSwtEtNoaQIShISAPYU4CwsFmSyOleXu1JupFdS15cbCsKAI9xNFl0OI0KX9Y6YsPDUt1htKUArJTLfAzJQRP1pTo2WzC0afaFZjDWPJJyzz+d0gdF9GffP0zkotpMJHxLzxPISBKd3Jiq8cWPXReg2jtT4X9Nmb/Qe9bLX2mwlISkQkAAD0A4q6vHOcXEk6r1QuIoQihCKEIoQkG1cFlq62z5WrsBQ9N5Jjv3VuGe6veq46kluK35AavZwf+5mXh/a3gE/VYWAihCKEIoQihC5vvJQkrWQlKRKiTAAHJJovZSa1z3BrRclUyesbEgH7y2JMCSQciZIIkD3OJxzUOkbxVw7Mq726M+/ei7Hqmy/5u3/xUf60dKzio/w+q/6bv/EqFqj+m3m1t123cMjYA6AqTxtKVBWZ4HM1F3RvyJ9U6BlfS3fG1w49XL1Flb6RpLNs34bCNiJJiSZJ7kqJJ/PtU2sDRYKpUVMlQ/HIbn3wU2pJCKEIoQihC8qQDEgGOJ7ULoJGi9ULiKEIoQlrrhalttWiJ3XLgQYMQgeZw8H8I2/3jSprkYRvWnswBj3Tu0YL+Og9c0wWtultCUIAShIASB2A4pgAAsFnve57i5xuSutdUEUIRQhFCEUIRQhJf2oaaVW6LhGHLdW4KHIGJ79lBKvXy45pMzcgeC2tizhsphdo8W8fyLhMPTmrC6t23hyoQoeihhQz70xjsQus6rpzTzOjO7Tu3KzqSrIoQihCy7rvrEKfTboJNu2tPjlCiCuFeZIUCCABIkHJ+WasklzYaL0+zNmWiMru0QcN9BlkbffcmtnpSxebSoJWttYBH9IfIIOR/WUwRMIv9T91lu2jVxPIJAI/0N/+Uf7A2H/gn/Fe/wCujoGeyUfxms/n/pb9lwX9ndlAhLiY5IcVnEZkkfkBR0DEwbbqgcyD4BR7z7PrFCVLWp1KEiSS5AAHuRwK4YGAZlMZtqrcQ1oBJ5flVemvAqX4l5epBEtNt+K4pCY8pdKUEBSh5ggwQCmeag13En19+CszMIAwRMPEmwBO+1yLgaX43spSklQSUPatHc7D5vfzAEV3XQlKBa0kPZF56Lg4laAVLudUQhOVLU3hIHJMSYAzx2oJI3nyTAY3GzY4ydwxZlTNDZuH3XvDv3lMtlAQ6EtKCyWxuBlJkic4iefNJrrQ5xIDtO5KqXwQxtxwgOde46wIzy8/eSuXNIvACU36yoDAUyxBPYGEAx8iKngf/N6BURU0pNjCLf7nfdWei6iH2guClUlK0HlC0mFA/I/mIPepsdiF1WqYOhkLb3GoPEHQqdUkhFCEUIS3oh+83b11gttywwcdjLiue6oSPZPvSWdZ5dwyH1WnUjoKdkG93Wd/+R5Z9/cmSnLMRQhFCEUIRQhFCEUIXO5YS4hSFiUqBSoeoIg1wi4sVJjyxwc3ULK+lrxWm367V1UNLUEyRyf6tfGJB2nt9EzVVhwOsV6muiFdSCdg6wz+48NR+VrFW15RFCFTdXqfFo792/W7eRyB+Ip/eiY/hmKhISGmyubPEJqG9N2fTlfksE38zmT7E+/mIJB7GPrVK697a+nvw3+7Lsm9cThLzgAA4UoAcSInt6+1AcVAxRuzLR6H6L21qr6VAh50EQZ3q7f3oH/zXQ48VF1NCRmweS7p6lvRAFy6MTBcPbJ7+n5zia7jdxUDQUpzMY8vfvVMGkfenUBx9xbqFr22zK1kh10HClCcttkbleseldBLhfy5n8LPqBTxOwRgNIF3uAzDeXNwyC1PQ9LFu3tkrcUSt1Z5Ws8k/wAgBwAKtsbhC8tU1Bmfe1gMgOAVjUlXWUfaT1b4qjbMKPhJnxVD8ah+EGcgHn1Pr3qzSX6oXrNj7N6NvTyDrHs8hx96JOsNauGk7Gn3UJmYQogcCcDvSg4jRbEtLDIcUjATzUodUXn/ADLv+If9frXRI7ilfw+m/wCmPJap9nFotNoHXCS4+ouqKiZIOEnnukBX1qxAOrc715XbEjTUdGzRgt9/I5JqpyykUIS/1nq6mWQ21/xD58Nn2JwVHBwkGfnFLlcQ3LVaGzqYSyYn9hubvt4qz0bTk27DbKeEJgn1Pcn3Jk/WpMbhFlWqZ3TyukO/2B4BTakkIoQihCKEIoQoOsas1bNl15W1I+pPsB3NcJAFyn09PJO8MjGaTxrGo34P3NCbdggfpHPiOTOwwR+SfqKTje/srY+FoqM/4g4ncBp46fPwXB7oe/B3o1BSnIiSXE9vUKP8q4Y38VNm1aMjA6Gw8D9AkDqJTgeUm4fD60gJ3blKEZMDckHH5Z5pDz1rFegpAzosUTMIO6wH1PvctK+zjqzxkJtnv1yAdipnelMc9woTzwYMcECxFJfqleZ2vs7onGaPsnXkT9PknqnrDRQhKt/9n1m64pwpWlSjJCFQJ7kCMTzSTA0rVi2zVRsDAQbcQo/+7Sy9Hf8Az/8AxXOgamfx2q5eSP8AdpZf/d/xD/pR8O3mu/x6q5eSz/UNFaavvu6EOPN+NBUgySnYFFsTgLGcggwYxVdzRist6KqkkpumcQ020PG9sXGx7rJg1/WHGLhl22tnG1hlTSG3WiRtSqZQELkSCJMHhIqbnWcCBu4KhS0zJonMmkBGIEkO3kb7jy8Vye671EfCyk4zNu6O2fxnvj+NHTSewpN2RQnV/wDU37KI51vqT6VMoQkLUD+rbUFwI3bSVYMHPcTI7GjpnnL6Jw2VQwkSOJsOJFuV8v7pi6U6DtHLVpx39MtY37gtaRByEwCJj1ImfypkcTXNuVnV216lk7mR9UDLQHTf7yVz/u/0/wD8A/4rv/XU+hZwVP8AjNZ/P/S37L5/u+0+I8A/4rv/AF0dAzgj+NVt74/6W/ZMyEAAACABAFNWYSSbleqFxR7+8Qy2t1wwhCSpR9h/OuEgC5TIonSvDGanRIHSuoffdQcu3VbEMphhtRHl3SJ+cAk+6ucCq7HY34juW/XQ/CUbYGC5d2j3e/IaZrRW3AoSkgj1BmrK86QRkV6oXEUIRQhFCEUIWUfaDoF6txdwva40mdgQSdiQcSkgc8kie84AqpKH5k6L1myayka0QtuHZXuNT356br25J76U6iZvGpa8pRhTfdPpHqk9iP8AKrDHhwyWDXUUtM+0md9Dx/K4r02/WoKVepaT3Q0yk+v4nNxJ4EwMDgVHDId/opCeja2wiLjxLj8hb696rLvQruSlzUWlJVMoet2iFA+vBj/SoGN+93orTKymtdsBBG8PcPukbXuk3LJKXm7htxKFA7kEpUgzggbjI95mkujczO63KbaMdWTG5hF9xzB9B5J86J62RcgNPEJuQPTDnuDwD+7+XtYjlDsjqsHaWynU5L482eo98fNOVOWOihCKEKi1/Ul7021soC4cypRE+CjusjieyQeT7A0t7j2W6q9SwMwmaYdUbv5jw+/Ac0h3uo2RQU+MoM2yj93CMuuPfEp4k9gTgmAfNzgVWODS+Q07+K3YoKrHfCMTx1r9kN0DfeYy5q807V//APRtkONwnULbzhPG4jkDI8jglJ9CfYSwOxi/7h79VSlpvgZix/8AlPyvw597deaYnOpG/uguUpKiqEpbxuLijtCDnCgrB9IPpTTIMOJZzaF/xBhJta9zusM791tOKXtd1RwIBeZDS2iVouGFeIhtYB8rkI3pCsoV5SIPpMKe42zGm9aFLTsLrRuuDYFrsiQd4zsbajNdemNXbQULQYtbpZxiLd6JUgnHlWeMcxGFCuxuA00PoVGtpnuBa7tsHO7m7j4b+XcnerCxEUIRQhcrq5Q2hS3FBKEiVKPAFcJAFypsY57g1ouSsY646sXeK2plFumClJwV9wpQ9xwPrVOSQuPJez2Zs5tKMTs3nXlyH1VP0+bQuhN4FeGrG5Ko2E9yIMjge1QaW/u0Vyq+IEeKn1G62vcnBzR7JvNpqqWSDKR4qYEjPwkH60whg7L1kCqqn5T02Ljkb+t1a6Z1Jc2am29QhbC4CLpJkZGJIHmHPmMK7meaY2Rzcn+aqT0MFUHPpcnDVuh55bu7TdyT+KsLz6KEIoQihCCKEJH6o6RWlSrqwWpp8ZKE4C8yY7STkpPlP1qu+MjrMW5RbSY5ogqhdvE7uHlx1C+6P9pFspsfeSpp4YUnYtQJ9RtSY+SoI/jXWzttmuVGxJ2v/R6zd2YHzt6KuutVXqDk2unsuAeXx7ptJAAP8ucAnvjtUHHpDk0eKssp20TP1pyP9LSffouVz9mkJU4VFbqjPh26UNpE9h4hMAGfpGKOgIH2UmbduQwCwG91yfT3zVFd9BXiTLTCgkQRLjRXIzjaRmeDzx6VAwv4K8za9M4We8X7nW9Vc6J1zcWigxqDazABCj+sAM5VJ849xnHc1Nspbk5U6nZMNQOlpXD6fj3oFoel6wxcJ3MupWPY5HzByDkYIqw14dovPTU0sBtI23vyUq4KtitgBXB2hRIExiSASBPMV03tklMw4hi038bJBa8QsP2oYe+/vFXjuDypBM7VeIeWowEjMAgiTJrC9i23W3++C3zgErJy8dE22EanmLfzbyeNjppL6b+zlhmF3EPOiDHCEkHsPxdvi/KpsgA7SVWbbllJbF1R6/jwUHWNDetLgu2bK1Ene2WwITJAcadHdtXxDkpVxHNQdGWOu0d32TqerjqYcFQ4cDf+lzeY0PEarrcpbj782tQSFkm0Unm6I8NMz8JkjjGAoV0gdseXNQYX/wDDPGdu2D/y9T35X+StrPpDw20qbdW3dHLrgJKXFEHdvbJKFJknEY7EVMRWFwc1Vk2ljeWvaCzcNCBusdb5fdQx4Nu25bXjCWUOmVPNz4SlHuCcsqBAImACMHiY5NGF4tfy/CaelmeJqd+It/ae0B8nD5jUaq66P1FbzB3neW1qbDoja6EmApMe2DiJBimROJGap7QgbFL1crgG28X3fbkrymKiqHqLq23tAQtW52JDSMqPz7JHufTEnFLfI1qv0mzpqk9UWbxOn5WVazrt3qTm1IO0SpLKDiAoCSCfOrI/yAyarOcXleppqSmoWYjrpc8beg9ldentTYZCW1WaXbvdtK7hYCQd2MKEIgQJ5Fca5u8XK5VwTSEubLhjtezRnpnmMzdaLpDzqfDCtObbC1eZbS2ykT3hIkjAk1Yblo35LztQyN2IicmwyBDr92avb99lltTju1KEiSSP5ACSfYUxxAFyqETJJXhjMyVn+pvvaxtbt0eHatrMrcEAkAgHGcAnyAd8kdq7iZcgMl6GBkWy7vlN3kaD3x3+QWh6ba+E021uKtiEp3HkwIk+9WWiwAXnJpOkkc+1rknzUmupaKEIoQihC53D6UJUtZCUpBKieABQTZSY0vcGtGZWW9IdIi9W5dvgpZW6paG5ysFRV5j+zmMZMHgRNSOPHmdF6mv2kaRraeLNwABPCwt57+S0t6WmwGWQqMJQkpQB+eAPkD8qsnIZBeab+q+8jrcSblQl2125O55DHoGU7yM/tOCDIjGwfOo2ed9k4SUzNGl3ebegz1/1Kpu+lTku6jdQqQQXQkGQeAIA+Q9KgYjvcVbZtEZBkDcuVyk7VdO0vcC5qbziikAEfpTAwBKUmPlSSI75vWxDPX4TgpwB/wCPzIS9qrDDTrZsX3XVHE7FNrSqRt2nakmfbiPcVBxAPVKvwOlkjd8SwAd4Itv3m1kyNaxqtmWW1q8Rb6SW2ljxFghXCjIUJB5JUIHaDDMb22B3rNNNs6pxPaLBtrkZDTdqPQK+c68fYA+92K0En4knBH1ETM4mmdMRqFRGyIpj+hMD81YW32j2Kkypa0H9lTayfzQFJ98GpdOxV37Eq2mwAPiPrY+isGOsrFQn7y2n2Wdh/JUGPpUulZxVd2zKtpt0ZPdn6i4UH7zpSn/H8Vgu7gqfExuiAdu7bu94mYPNctGTdWMG0Wx9Fhdhtbs7u+17eKsj1ZZf80x/iJ/1qXSMG9Vf4dVf9N3kVXX3XenwtCnPEABBSltagr2B27DPHMZqDpmaFWYtk1tw4Nt4gW9bqhc+063aQEW9ssISmEbilIBHAhJVjj0qPTNAyCvjYM0jsUrxcnO1z9kvX3Wd7eLS0hYaCyISg7Of2nCZgexTM95ilGVzjZaEWzKWmYXuF7bzn5D+9l6P2eXpRuHgubj+F2T3zKkgH85n0o6F+q4Ns0odY3FuX2v8lLb6XdQ2Eu6cvxUgbXrd6FE5yZJAIxxGf4dwECxCU6vY5xcycYTqHNy7txV3p1ky6A1qIUVGAyblrY5/ZLyFFLh9ASCYJIPaTADk/wAL6+e9UpZZY/1KTT92F129+Ei478xuui/6SuLL9Ppzy1bclhZJChHAHCoE4Oe4M89MTmZtKItowVf6VW0C/wC4Df8AT3cKlaubrWng2va2w0QtYE4zt+ZWfNEwB5vrC7pTZXXMp9lRl7blzsh8/LS+t8lqtjZoZbS22kJQkQkDt/qferYAAsF5WWV8ry95uSu9dS0UIRQhFCEUIVN1dprtzarZZUlKlkSVzESCRgE5FQkBLbBXKCeOCcSSAkC+nHdvCSWOidUbAS3eJSkcJS86lI+SQiP4UkRPGh9Stx21dnvN3xkn/a0nzvdWuldYO27gt9TT4az8D0DavPfbgfMYEZiak2Qtyeqk+zY5mGWjNxvG8eefvK6d2nQoApIIPBBkU9YbmlpsVwvdOZe2+K025t+HehKo+UjHA/KoloOoTI55Yr9G4i+tiQqbrXXEWVuVhKS4rytgjExyf3Ryfy71GRwaFc2dSuqpsN8hmffEpR0mzOnWibgtpXfXSghlO2Ajf8KYAAH7RiOw4FIaMDb7zotaeQVtQYgSI2Al3O2p48t/FO3TmgBgeI6ovXSx+keXk/2U/soHYDFPZHhzOZWLV1hmOFgwsGgGneeJ5qqvVK1F5y3SQLJlQDyxO5xYhWxJ7AYk/lUHXkOHdvVqMNoo2zH/ADHXwjcBpc/ReertPsLW2JNqyVmENJCQFKUeBvA3e5M8Ch7GNbopUM9ZUTWEhtqc7gDu0UPQfs9YRazcpK31IJUZI8PHCdp7euc/lXGQjD1tU2q2zK6f9E2aD58z3qu6S6OYutMS4QRcOBcOSfKUrUE+WYjAkfOoRxh8d96s1205aatLAeqLZcQQL5+Kl9BdLWj1pLzW99Li0OkqXhSVEACCBG3aZHqalFG1zcxmlbU2hUR1Fo3WaQCMhoR97qN/svbWN6n7wgO2r3lbU4N3hLBwF9iFcA54EjE1zAGOscwU3+IT1dMeiOF7dQN44jfl/Y7lYdUdNt2ik39q2E+Dl1oDyrQfKqBwCEk+0D1GeyMDOu3cq1FXPqQaWc3xaHeDqPUeaqftK6UaRb/e7dIbSI8RA4hRABCeAZIBAxFRmYGjEFb2PtGR8vQSm53Hflz7gmOz6HbbQhVtcXDCoB8q5B7+ZJ8pEmYimCGw6pIWdJtV73ETMa4d2fnqmLSUvhBFwW1KBMLbkbh2JSfhPsCR701uK3WWdOYS68VwOB3Hv3+QUi7tkOIUhaQpCgQoHuDXSARYpccjo3BzTYhR7nUGLdIDjqUAAAb159pKjJ45NcuGpjIZZnEsaT3D7JE6Z1FA1q4DJCmLgSCkgpKghKyZ558Tjur8q7DaU20Pv7rerYHnZrDILObx1tcj/wCVpNWl5pFCEUIRQhFCEUIXNl9Kp2qCoJBgzBHIPoa4DdSc1zdQuldUVF1HTmn0Ft5CVoPZQ/l3B9xUXNDhYpsM0kLsUZsUku9IXlovfp1xKJksuqMcjgRtVI7nacc5pPRvZ2Ftt2lS1LcNWzPiB7I9RyXZvq+8aQBcWDhWe7cwfoAqPz713pXDUJZ2ZTSOPRTC3P2Es9dXlxdpafXaOMsNBUlWZ3FMzxAwBn1M0qQl2dslp7Mihp8cTZA5zrel+/itLYbZukWz6PgQfEb7coKYI9gT8iKs2DrHgvNPdLTukidqcj5g/RWhFTVVU/SukqtWVNKKVQ4tSVgklQUrcCuR8eSDzgDPouNmEWVytqG1EgkAtkMtwtllyVXqdkbjVmQvLNuwHgmf6xS1JSSO8bZ+Y9zUHDFIBuCtQyiGgeW9p7sPhYE/NMGtKIt3iJkNriOfhPEg/wAqa/slZ9MAZmA8R81RfZd/9Mt//wAn/wC1dLg7A8fmr+2v+Nf/ANv/AKhcel0+HqWoMpw3LbgEDlaZMR71yPJ7gFKtOOjgkOuY8irLrnTw/YvpPKUFaT6KSJH0PB9ianK27Cq+zJjFUsPE2Pcfd120Bou2LCXwVFbCQ4FzJlAndOfnXWdZgvwUKp3R1TzHlZxtbvysqr7T3kp09xB5WpCUj5LSo/8ApSahPbBZWtitcasO4A38iPmVH6G6vt12zLTjqUPISEQsxvjAKScEkCSOQZ9ieRSNwgFM2ns2Zkz5Gtu0m+W736q91Xqe1YTuW8kmJCUkKUrtgA0x0jWi6owUFRMbNae85BLlrqV9qR/Q/wBEtDy5ytQ9EntPqmI5CjEFQc6TTILSfT0lCP1Ou/huHf8AnXS28Wtt0LaCS4hTyz8S3VqKj9Z+tTELd6qP2tUnJhDRwAFl303pC1Yf8dpBSqIA3EgSIJAPeMfU0Nia03ChNtOomi6J5uO7NX9NWeihCKEIoQihCgazqJZRKGlvOH4W0RJ9SScAD19wO9Rc625WKeASus5waN5KUdU1IMJF4yhdu+tfhrtXE/r1T2CT8UnDgmQc0kut1hly4rWhgMp+HkOJoFw4Hsjx3cj4Jq0PWkXKVbQpLjZ2utrEKQqOD6j0Iwaax4csqppXwEXzBzBGhHvcrOpqsihCKELncsJcQpCxuQpJSoHuCII/KuEXFipMe5jg5uozCQ2dIvdNcUbUePaKVJaJ8yfWPQ+4mYEikYXRnq6LedU0tcwCY4ZANd3vllbcrmy66tFEJdUq3diSh9JQR9T5TPIzxUxM3Q5KlJsipaMTBibxab/lMNvdIcEoWlQ/dIP8qYCDos9zHM7QsvqWAFqX+JSUpPySVEf+40WzuuF5LQ3cL+tvsvTyZSR6g10rjdQqjou28OxtkRtIbEj3OVfxJpcIswBXNoyY6qR1958t3oprOmIS+4+AfEcSlKvTyzH1zH0FSDQHFyS6oe6JsR0BJHippqSQlvX+tbW2CgVhx0D9WjOcfErhPM57AwCcUt8rWrSpdlVFRYgWbxP0GpVBpul3GpuouLwbLZBJaZz5s/iBGQRgnviMTKg0yG7tFfmnhoGGKnN3nV3Du+27fnazdqHTdq8dzjDalftRB4iCRBIjEGnGNp1CyYq6oiFmPNvfFcrTpOybVuRbNz2kbojgjdMERzzXBEwblKTaNU8Wc8/L5K6ApipIoQvhMZPFCFxs7tDqAttaVoMwpJkYMH+NcBBzCnJG+N2F4sV3rqgihCKEIoQqLq9qGS+HnGFMAqC0DdgjKVJOFg4we4BkUuQZXvayv7PdeToiwODrZHLxvu3pR03QLx4N39xdhp1EKb8RAUEpjMgKSlO6ewmIMzwoMeesStaaspYsVJDHcHI2NrnyJNvYtq3u6T44auASzdBCTvSPaSlaT8SZJkHPoQc00txWOhWQKjoi6LtMucvqDuPP0VVpfWcBX3pJDaXC2LptJ8JZBjPdHYTlMzn1gJgO157lam2Xe3QnMi+E9oD5H0OmSn27SVeLdquHdqVqUCHD4aUIwRsHkIIBmQTk9wIkBq66Q5zm4YAwXIG7O5569y+WfUrh2qetHGmV/C5uSraCcFwDKBGZyB3xmgSHeMkSULBcMkDnDdmPLj6X3ZpiBnimrOX2hC5XFuhaSlaUrSeQoAg/MHmuEA6qTHuYcTTYqiu+jLVUqaSbdyZDjCiggxGNpj6UsxN3ZK/HtSoGTzjHBwuq1ep3tgP6SPvVvIHjIELSJOVpjOP8s1HE5nazCsCnpaz/ACTgf/KdD3H33Jssb1t5G9tQUmYkdiOQfQj0NOBB0WVLE+J2F4sVX651Lb2g/SrG7shOVH6dvmYGea454bqn01DNUnqDLjuSonri7usWVoeY3q8wGRzEJmORJ5pPTOd2QtY7Jp6fOok8NPufRdH+ldQuv+KvAhBz4be4jkGFJBSDEdyqKDHI7tFRbtCip/8AJiueJt+fkFc6F0Pa2xCtpdcBkKcgx8gPKPXipthaM1TqdrTzi3ZHAe7pmpqzEUIRQhFCFVat1AywdhJW8fhZbG5ajE8Dge5gCoOkDe9WoKOSYYhk3eTkB74JcY8TUHnre7KmA2EqFugxuChhS1/jgkDaMAjM4hWchIOXJaTsFFG2WAB17jEdxG4DdfjrbRTOjL9TZVYPwHmAA2cQ43+Ep4kgQDj+M1KI26h3JO0YWvAq4uy/Xk7ffvPvRNlOWSihCKEIoQub7KVpKVpCknBSoAg/MHmgi6k17mHE02Kqr7ptp57xXitxIjaypRLYI77OCfnSzGC65/CtxV0kUeCMAHPMDrd11H60tbpxpAtFlCy4Asgx5VApJmDEEhUjIjGaJA6wwqezn07JCZxcWy7xn66fPJVDuqrsLMsG2CHEgNsbCFNurVgED4pmVFJHHfOIYyxtiFbbTtrKjpBJcHN18iAPTTIH0VfqmgmwsENtPOB90paKBBS6peCnao7QYxuGYSM1BzMDNdVYhrBWVZe9owtub7wBvuM+djlcq9/2let1ts3rBKlpJDluC4kx8UojeIkTAPPpTOkINnBUfgY5mukp35A6OsDyz0Pop/S2rMvIKWXApKDtRkzt2pUMK83l3bc/s1JjhoEitppYnXkbYnXvuR3Z2urymKiihCKEL4RQhI+u9IPNqLmnOlneNrjQUQDOJT2SR9CAPKQea7oiM2LcptpRPAbVtxW0NvQ8frv5etB+z5tJ8S7V47pJkEkp+pPmWfdXt6V1sO9y5VbZc4YKcYW+v2HgnRlpKUhKQEpAgACAB7AcU8CyxnOLjdxuV7oUVX3+rJaWhBbdVuBJUhsqSkAT5iPygSc8VEvsbKxFTGRpcCBbiQCe5Tm1hQBBBBEgjvUkggg2K9ULipLvqhlKy01ufeH9WyNx/vK+FPr5iPzxSzIBkM1djoJXNxvs1vE5fk+AVTa6hcXj71utQtPDCdyGzucUFAGUuQAkdpSCc9jBqGJzyW6fNW3wQ0sTJmjHe9icm5cRmT4nzXCzhJcTaJRaNJcLb1y8QpxxSZBCASZM53KPc+X143LJuXMpkl3BpnJeSLta3IAHj9gPFdNc0ctstXVu4t562JXuWveXUH9YmfzIAwMgCuuZYBwN7KNLUh8joJmhrX5WAtY7j777qZdW6b9q3u7VwIeQQpCp4BjehcT2kEeorpAkAc3VJY80cklPOLtNwfoR70TM3MCYBjMGRPsYE/lTlmG18tF6oXEUIRQhFCEUIRQhLt3pDj2oNuuR93YbCmh6uKJBJHqkAevIiDNKLSX3OgWjHUsipHMZ23Gx/wBv5+6hIT981QkmWbJIASeC6qfNHsMDnI7VHtych804n4ahsO1Jv/0jd4+C9alcN296/dXCgAi2AYTIBUJUVhMkAq3bRH7ya64hry53DJchY+amZBENX9bkcrX5Wv5FUN9o7TWlF95pJu3ApYUAQQ48ZEEH8MiMx5fel4AI7nX7q/HUySVwijd1G2Ftcm/dOvTOmrYYCXHnHVmFKLqiogkCQJJMSO5PJp7GkDMrFrZ2zS3Y0NGmQspmpXC22lLbbLqxwgEAqz6nAxn6VJxIFwkwsa94a92EcVVjqUJ/W2100Tx+i3z6/qiqPrFQ6TiD5fZWvgCexI0/91v/AGt6XXNnrexVIL6UEGCHAUH8lAGudMzipO2TVtt1L92fyU226ktHJ2XDRj98f51MPad6Q+iqGdph8l3GsW/Pjtf4if8AWjE3il/DTfyHyKhu9W2STCrpkEfvComVg3p7dnVThcRnyUf/AG2syvYhxTqomGm1r/8Aak1zpmbkz+FVQbic2w5kD5kL0/1A8f1Ni+uThSyltMeuSVj5FIrpedzVxlFF/wAyZo7rk/QepUDRNQulX7jLiWmUJSHVNglRVvBEoVgDzfFAjcD+0TUWudjsn1MNO2lbI0lxOQOlrcfDTPS3BN9OWQly50xbV8m6aRLa2yh9KcGd25KwnAUZkE8wTSi0h+IeK0mTtlpTBIcwQWk91iL7h9VS69qiE3LV82FhLDn3e4JSRKVczIEhCo5MSR3pb3jFj4ZFXaWncYXUrrXcMTc94+45XtyTFrzBTtfYt0PXAUAkkxAUIKv3sY+R9oprxvAzWdSvDrxSvwt+27kjpazeabWHwPEW4p1RTG2VmdozOPcfImiMEDNcrpYpHgxaAAc8t/irlDYEwAJyYFMVMuJ1XqhcRQhFCEUIRQhFCEUIRQhcmbdKSopSAVq3KgcmAJPvAA+lcAAUnPc4AE6ZDu9lFxbIcELQlYmYUAf50EA6rrJHMN2m3clrqthT91ZW8Hwt6nnCMA+GBtSexBURIpUmbg1aVC9sMEs37rBo8dT5JqpyylA119xDC1NbQvACl/CmVAFSvZIJUfYVF5IGSsUrGPlDX6ctTloO/RUrP3i1S4pd397WGitLJSlBVEmUlEmCBGQZPpShiZmTfkrrugqHNa2Poxe2K5I8b279RYKX02p8+M9cJQ0HVpKEBe6PIlMlUCSqAPpU2XzJ3pNYIhgjiJOEG5tbeT6Zqj6Lt2iw+66ylYN25ClICvKVpTIJ/CDJJmBCqXGAQSRfNXtoySiVkbHW6g32zsT5nd4K41m1S2ptLNjbOlc/EUtxGcfo1T3/ACqbmgaNCp08rnhxkmc23efqFGYvHVXDDSbMsqaVLqgpJbShSFYSUwVSQPwgBSR6VEE4gA2yY6ONsT3ulxBwyGeIkEa3yFu85FctXeB1axKFYh9twp9fD3BKv4GDQ8/qt8fkp07f8BMHD+QjztcfK67XFvcXN1cNG5Wwy2EhKWgkLUFoBKtygSBu3pEAZHOK6Q5ziL2CWx0MEEcnRhzje5N7CxOVhbdYqsOlfcdQtHEuOOB8LZdW6reomNyMn3CR8hUcOB4PFWviPjKSVhaBhs4ACw5/Mp9qwsFRtSYWtpaG1+GtSSEridp9YrjgSLBNhe1kgc8XAOY4qJY6E03bC2KQtuIXuzvJySr1JOZqLYwG4U2WrkfP0wNjutu4AeCsLdlKEpQkQlICUj0AEAVICwsq73l7i52pXSuqKKEIoQihCKEIoQihCKEIoQihCKEIoQihCKEINCFV6f09asLLjLCELIIJSIweR8qgI2g3AVqWtqJW4JHkhRldK2+9K4WS2rc2guLKEKHBSgnamO0DFc6IXumDaE2EtyzyJsLkb7nU3XnovTXGbJDL6fOC5uBO6dzizz3kGfrXImkMs7mu7RnZLVGSI5dW27QD5L4z084LlDqrpxbTRJbZUkHaSkpyuZUACYnPGT3BGcV75Lrq1hgdG2MBzrXN+d9NBoPsrHVNKQ+PMpxChwppxSFD6pIkexqbmByrwVDoTkARwIBHqqa66VCPuv3bypZuPFXuUoqVuwrJkkwe/IEUsxWth4q4zaBf0nTZlzbDIWFtExO24KkrkhQxI7juCOCKaRvWc15DS3cuV/pzb2wrTJbUFoPdJHcfyrjmg6qcU74rhp1FjzCl1JJRQhFCEUIRQhFCEUIRQhFCEUIRQhFCEUIRQhFCEUIRQhFCEUIRQhFCEUIRQhFCEUIRQhFCEUIRQhFCEUIRQhFCEUIRQhFC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3.gstatic.com/images?q=tbn:ANd9GcRXS6sZJui_xqGtk-A2kKFCmMbF_GmHERPpMfpCeuzd-2QM6QUpaw"/>
          <p:cNvPicPr>
            <a:picLocks noChangeAspect="1" noChangeArrowheads="1"/>
          </p:cNvPicPr>
          <p:nvPr/>
        </p:nvPicPr>
        <p:blipFill>
          <a:blip r:embed="rId2"/>
          <a:srcRect/>
          <a:stretch>
            <a:fillRect/>
          </a:stretch>
        </p:blipFill>
        <p:spPr bwMode="auto">
          <a:xfrm>
            <a:off x="5943599" y="0"/>
            <a:ext cx="3200401" cy="1994617"/>
          </a:xfrm>
          <a:prstGeom prst="rect">
            <a:avLst/>
          </a:prstGeom>
          <a:noFill/>
        </p:spPr>
      </p:pic>
      <p:pic>
        <p:nvPicPr>
          <p:cNvPr id="20486" name="Picture 6" descr="https://encrypted-tbn3.gstatic.com/images?q=tbn:ANd9GcTVWQQ7U1tcNL5-FvQxDtKwu4GThpke-KVOkivIn-E6GA9Db2AEOA"/>
          <p:cNvPicPr>
            <a:picLocks noChangeAspect="1" noChangeArrowheads="1"/>
          </p:cNvPicPr>
          <p:nvPr/>
        </p:nvPicPr>
        <p:blipFill>
          <a:blip r:embed="rId3"/>
          <a:srcRect/>
          <a:stretch>
            <a:fillRect/>
          </a:stretch>
        </p:blipFill>
        <p:spPr bwMode="auto">
          <a:xfrm>
            <a:off x="2895600" y="2590806"/>
            <a:ext cx="3291840" cy="1720251"/>
          </a:xfrm>
          <a:prstGeom prst="rect">
            <a:avLst/>
          </a:prstGeom>
          <a:noFill/>
        </p:spPr>
      </p:pic>
      <p:pic>
        <p:nvPicPr>
          <p:cNvPr id="20488" name="Picture 8" descr="https://encrypted-tbn1.gstatic.com/images?q=tbn:ANd9GcSJ_ASurAsY7VwUUWGEIvTiPj2lM0XPHGsGdMuDZau8IRBYSiRFbQ"/>
          <p:cNvPicPr>
            <a:picLocks noChangeAspect="1" noChangeArrowheads="1"/>
          </p:cNvPicPr>
          <p:nvPr/>
        </p:nvPicPr>
        <p:blipFill>
          <a:blip r:embed="rId4"/>
          <a:srcRect/>
          <a:stretch>
            <a:fillRect/>
          </a:stretch>
        </p:blipFill>
        <p:spPr bwMode="auto">
          <a:xfrm>
            <a:off x="2438400" y="304800"/>
            <a:ext cx="2466975" cy="1847851"/>
          </a:xfrm>
          <a:prstGeom prst="rect">
            <a:avLst/>
          </a:prstGeom>
          <a:noFill/>
        </p:spPr>
      </p:pic>
      <p:sp>
        <p:nvSpPr>
          <p:cNvPr id="6" name="TextBox 5"/>
          <p:cNvSpPr txBox="1"/>
          <p:nvPr/>
        </p:nvSpPr>
        <p:spPr>
          <a:xfrm>
            <a:off x="76200" y="228600"/>
            <a:ext cx="2860078" cy="923330"/>
          </a:xfrm>
          <a:prstGeom prst="rect">
            <a:avLst/>
          </a:prstGeom>
          <a:noFill/>
        </p:spPr>
        <p:txBody>
          <a:bodyPr wrap="none" rtlCol="0">
            <a:spAutoFit/>
          </a:bodyPr>
          <a:lstStyle/>
          <a:p>
            <a:r>
              <a:rPr lang="en-US" sz="5400" b="1" dirty="0" smtClean="0"/>
              <a:t>Medicine</a:t>
            </a:r>
            <a:endParaRPr lang="en-US" sz="5400" b="1" dirty="0"/>
          </a:p>
        </p:txBody>
      </p:sp>
      <p:sp>
        <p:nvSpPr>
          <p:cNvPr id="20490" name="AutoShape 10" descr="data:image/jpeg;base64,/9j/4AAQSkZJRgABAQAAAQABAAD/2wCEAAkGBxISEhUUEhQVFRUVFBQVFBUVFBQQFRcUFBcWFhQUFBQYHCggGBolGxUVITEhJSkrLi4uFx8zODMsNygtLisBCgoKDg0OGhAQGywkHyQsLCwsLCwsLCwsLCwsLCwsLCwsLCwsLCwsLCwsLCwsLCwsLCwsLCwsLCwsLCwsLCwsLP/AABEIALIBHAMBEQACEQEDEQH/xAAbAAEAAwEBAQEAAAAAAAAAAAAABAUGAwIBB//EADsQAAIBAgMFBQYEBQQDAAAAAAABAgMRBAUhEjFBUXEGImGBkRNSobHB0RQy8PEHcoKSsjNCYuEVFiP/xAAbAQEAAwEBAQEAAAAAAAAAAAAAAgMEBQEGB//EACwRAQACAgIBBAICAQMFAAAAAAABAgMRBCExBRITQSIyUWFxI4GRBhQWseH/2gAMAwEAAhEDEQA/AP3EAAAAAAAAAAAAAAAAAAAAAAAAAAAAAAAAAAAAAAAAAAAAAAAAAAAAAAAAAAAAAAAAAAAAAAAAAAAAAAAAAAAAAAAAAAAAAAAAAAAAAAAAAAAAAAAAAAAAAAAAAAAAAAAAAAAAAAAAAAAAAAAAfJOw2a/hzVePvL1PNwl7Lfw6pnqIAAAAAAAAAAAAAAAAAAAAAAAAAAAAByq14x3sjNtPYrMoUs1jwRCciyManzPOZzezDurw3vzKcmafpfjwRHcmAg97M/yWn7XWpER4aDCVHuZqxZd9SxZKRHhKNKpDxmNUEQtbSdabU9TNJt6OxXN5X0xPVGMp6ybtwVyG5lfqKpKjYI72l4apbT4FlbSoyVTUy5nfQAAAAAAAAAAAAAAAAAAAAAAAAAA+SegIUWYTdym0r6wrpPf0ZCVkQq6VTvGS29tUR0v8DI8hC3haRdiys6Z5jaa5aHQmets0edM1mlV7RmtbtrpVFpK9lzaXkR2vrGl2oklO3mVSK8XyWoSisz/T7Bzb91fE97eT7Yj+VrTVlYvr4YZncvZIAAAAAAAAAAAAAAAAAAAAAAAAAB8luBCizFFFmmisbIJ6VFXSXRszXjtpjwvcvmQeSuYPQsZpjtMo6x+Btx90hnt1ZQZpQd7lOSO2rHPSHh5bL1V+K6ohE6XxG+lnR76u234bkTidoW/HqHaMUtyse6Q3t1oR1vwJQheek72q5l0TqGb2y4VcwhHiee+EvjlUZh2qpUt715JXYjJEq7x7fLPYz+Iqj+SCf8z+iHyQpm6jxfbzFVH3ZbK5QSj8d5XbN/CE5ZT8o7XYiLW3JyXKWvx3o9jJtCM8x5fo+XY2NaCnHc964p8Uy2Jaq2i0bhKPUgAAAAAAAAAAAAAAAAAAR6uKgtHKN+W0r+h5Mp1pafpT5nMou1UqpnWK4lZ7VfjJd/rZ/T6FN1tY6WmW1NEVzOnmpld08VC35l8x8tY+1Nsdt+E3L8TGV0n4+Rq4uWtt1hnzY7V7l6xeG2jRam3lL6UuIwTXAotRprdFjXcHqn1X1RXvS/qzv/5aHN/2y+x78iPw7eJZu3+VaeJRbl1q9+GPtxqY2cuPoUW5s/R8dXBpsonkXt9nsiGX7W4NtxlryL+NknuGDm18WZz8NY2w5kutOkkz2UWkyPBU5qW3fSEnGzitUm9b710J43mo+2z7Dt7Elw7r89TRTwv43iWnJtIAAAAAAAAAAAAAABHxGKjDeebSiu1Pjs/UE5bore/sVzdpw8ebzqGJzTtJXru204w92Lt/c1vKrXmX0HG4GLH3rc/2g0iDo66TsPiJxVot25cPQ9Z8mDHfzD1+O4PRkN6cvNxpxz/SNjsa7xtyevT9zLyLzHh7hxxMTtIy+q2tXxMFrTMeVsVrH00WXQc+6tWeYaTedQoz2ikblZZRJxqpPinF9V+xt4MzTLET9snKiLYtw0B23LRcS0V2mF1NqDHV9XYy3s10hU4gy5rarLRV2wMFI50+CU+NAijt7VIPFT2mwt6LfJl+C2rwz8inupLESidVw3iT4knml7kWEq1XswjJp77Ky82SrWZknHNvD9MybL/YU1Hi9ZPx5LwNcRqGvHT2RpPPVgAAAAAAAAAAAAADzUlZAhmsxrXZTMtNIY7tRiXeNPw2n8l9Sq0u16djj2zdVUSLrVS6SCyfCdhqdyUM+S2kTPKDhHa5fLiV5Y12huMtJhURxO1br8zFm7qzY66tK3y2er8V8jFYnqWoyiT2kk2m9LrxPcEzF9Qz8mI9m5jek+SdOtq9VJa81zLvyw8iNs0TGTD00k5HetLk1jaNVdyuZXVjSnxuF10KbVXVsp8VQdmZc1JmNNFL9ueTYnWz5nKiddStvX7heuSPFWnKpi4R3yS8x3JOo8oeMxMakHFX1W+1l8RS+rdyzZc1YrMKvK+y9Of+rW2fCMX/AJvReh2cObFbq1nJjHE+Wvy/szhaVnGmpP3p9/0vodGtKx4XRjrC4hBJWSSXJKyLEtPQegAAAAAAAAAAAAAAHLERvFnkvY8svjI6sp+2qrF9qqbVWL4OCt5NldvLu+nW/wBLX9oGFZF04hPpCEreFpgZJE4Y80TLl2omvYy/lt66L5kMv6qsHUSyuDoNpvw+RjtXcSrteIstcBOzTMM+UrtPl82mmt6ZVFvbbcKskRNZiV1mNKaalN3clw03fuaeTW0TF5+2DBasxNYjwsvxy2VzsjXbm1rWJll+CdyjYjH7Ku108TJPqtIW0we7qJZ/G53We5Qiv5dr4tmWfVslp601RxcceXLCZ1ratFWf++N1bxcdbroaMPqUTOskIW4/X4J+ZYKku+nra6lHiuGvE25cOK/5KaZLeFFi8TN7pO3oUfDSO1k2lwwkeLdzLeZt1HhgzZZmdQt8OVe3TJaVhQieq5XGX1nHTh+tTZxOVOO0VnwlW2lumfQQufT0AAAAAAAAAAAAAAAAFTmOAvqiFqrK30y3aDJnUhou9HWP1RXau4dTg8n479+JY2nBwdpXTV9HoUPo6TFo3CZSkewsnwn0Zk2a8OuLwE6sU3dK914+PQjakzDn5uRWs+2qLTwWzwK/ayzffaJ7LYdnzOXmr7ZbKz7oX2Crp7jLPl5NV1WxjmorXTTfcuyZZvEQyVwxSZlJwlK71ObyfdCnLbUdGZrvdF9/scvLMxbT3js/jkXYpaZeKeEg6Up7TUlpa2nrc6VcNZxTaZ7V/JMXiNPHtn7KK5NpdL6L4m/jZZtijZkpEWQ6ktP1zNF7aozZeol7wrMv05VlrQRGVUrXCREPFpCloXTj/Hb2IcMXn1Oj3ZPVJenA6nG5MfHEWX0rNnldo013YPzez523l08qPqGqvFtPl2oZxJ/mireFyMcvvwnPE68ralUUldGutotG4Y7Vms6l7JPAAAAAAAAAAAAAPjQHCeEixpKLyrMx7M0K2sk1L3o6Pz4PzIWpEteHn5cX6yqv/Rop6Vnbxhd+u0Q+GG6PWr6/WFjgOytGnq71H/y3f2/e5OuOsMub1PNk/qP6ScZl6aPbVZ65PtR4jLdSmaLq5UbE9nI11ba2ZLdJK/quKKMnFjJC/Hypx9+VVicvlhGlWxGGin+XaqSjJrmobLZz78C1J/aNN+Hkxn6pS0z/AF4X2RVMNU/JiKdae+0Xa39L1Zow8XHWPO5ZuX89f3pNY/tPqXi7oy8rh+5RGrR2h47EOfDVfHwOVk9Nm3hZiitJZ7MarW9SXVMpji5MfUxLT+NvEuGX4atWdoRls8ZO8YpeL49EasfFyX6iJ08telO5ntbZphVTgop3stXzfFnS+GMdYiFFbzedyoalX9dCNu6o5ce6ykYKRmrLkXppcUTyVEwtcIxWe0VrCehdNutJMdj6ftMTUqPVJqFNcO4knJ/1bVvUtxR06vHxxFdynUIF8NeljQgSiEbTqF3lysmjdxvGnOz9ztMNSgAAAAAAAAAAAAAAAAAPM5pbwKvHZnCPETOllY2x+fdsKND80knwiu9L+1fUovkiHQ4/EyZP1hg8y/iFiptqj/8AJcHbbn9l8TPOZ2sHpNIjd+5ZqNWU5uU5OUpauUm5Sb8WzPljb6DhY4xzqI/4TaFWUJKUXaUXdNaNMrrFvp0slK3rNbRuJfsvY7PPxeG2qlvaQexPxtul5r6nRx6tTcvz71Thf9pn9tf1nuFpKtSjvExWHP1MuVTOaa3WPJyQ9jBaZUGZ9slG8aa2mt7vaK8+PkYc3NivVYdXi+kXvG7zpnMVnlao9WkuSivm7mC/JvZ2MfpmCkeNy5Rm3vd/JIhGWyN+FinxCXg6jTtw4P6MrtbU7hxeX6bNd2r4X+GkeRbbgZcXtWeGkes8w547O4xl7KD2qlm5W1VOPNv3tyS8b8Nb8dJt5aePxpt+U+EDDxubYjTqxGlnh4aHqSxw0CdYU5LLfCL5G7BDBkSDSqAAAAAAAAAAAAAAAPMppAQsVmEYns9EdsvnXaKME9qSXz9CVaWt4eTkrXuWIzLtLUqX9ktle9Lf5I14+F9yyZefEeGFxdJqcru7bu29+pxuXi+LJNZfonpGevK41clf9/8AMOcYGGZdmtIdIxsezuVkV9s7X+VZqqVKvTcU/aw2U9lSafXeuvhuLqXitZiUOTxJzZceSJ17Z35XnYmtKnTrS4SlFLrFO/8AkhS0xVxvX5rbJSv2s6mMlJ6tkZmZlxIrEQr81zB/6cXq13nyT3Lwv+t5mz5J/WHU4HFi3+pZXQiYJh2Y8OkUR0Sk048D2KqbSm0ae6yJRX+Ga9oX+WSjKDT0nHlonHnbmbsFMeSv5R24PN4+r+6PEqPNMbVu4qpJR5Lu/FakJx0i3UIU4uOO9dvuS4eyb5u3kv3LY/pO0fTQYeBJBZUENIyscMi2sM2Ra4aNl1N+KuqsV53LqWoAAAAAAAAAAAAAAI2JxSijyZ09iFBjc0k9x7FtmmKzztDNtwpvrLj5HQwcWJ/KXM5PN9s+2rMVk5O8m5S8dX5I6FMMR9OVl5dp+3uNK/61NNaRDJbLNlfnOD0U0t2j+5xvWeJ7scZK+Yfaf9F+qRi5E8S89W8f5/8AqrUT5jT9WiEnC4SdRqMIttvRJNt+CS3l1MUz5V5s1MVd2nTXZd2BrtXrtUo8laVR+W6PnfoXfDEOLm/6ix03XFG5XFfDRpxVOCtGKsl9XzZXeIjqHBtntlvN7T3KHs6kNPaztn/abUpSfFt+V9PhY5l53aZfUY6+2kVhIgUyuh0giDyZTsNHh1/XqW1hmyTrtd4XC3XU0Vo5uXLqXVU9iSa6PxT03ehKsey3Su0++kxKkxke8+p7b9ldY6hZZVHuLz+b/wCicKcnldYeJNSsKKCFllg6W0/BbzRip7pY8t9QtEdBjfQAAAAAAAAAAAAAfGBRZlFkLJ1UWPi9mVt+zK3WzJY/MIZP1l+cRm3NrqfRYtdPluTvcu8aZq0w7dYQ5HvUI7mfCdhMonWezGLnfeknbzM2fLSKTF23h4ssZIvTzE7iVplP8LZbV680ob0o96XTkvifMThrFp14fqP/AJJknBWIr+Wu/wDL9AyjIMPho2pU1F21k9ZPrL7E4iIcPPy82e28ltuOZ0hbtCssdmNK0jJeO23HPSBKmVzHS+tu2TUbO3J29NDk28zD6zHaJjabTehVZbDrTIvJTcNzLKs2Rf4Oen6XOxprLl5a9u1Nbc4LnJfO/wAidY914hVafZSZMyyR7TaNd8PbJTkREOODw8qekk1ro+HT5FU45q9teLLahEirWmDw0pbt3PgXY8dryz5csVXVGkoqyOhSkVjUOfa02ncuhNEAAAAAAAAAAAAAAA4V8OpHmjavq5ZfgexGhgO03YWtCbq0IucXe8Y6yXhbiuh0uPyojqXJ5XDm25qhZf2exNRpezmnxvFxXm3ax0J5mOI3tyY9PzWtrTZZR2IjGzrO792O7zl9jnZufa36utx/SqU7u1eGwsKa2YRUVySt68zn2tNp3MupSlaRqsOx4kARcVRuEolm80y+5Teq+l9KGthWuBRNZaa3iWVzrCOFTa4Td+j4r6+ZzeRT222+m9P5HyU9s+YR6UzJLpx4SIP1IbeSl4d28iUSpvG1jQr+JdFmO9Gp7I4Nzm6sl3Y3UfGT4rovmdDg4tzN5cT1PNFaxjjz9tXLDRe9HT9sOLGS0PP4OHup9R7Y/g+S38vMcvpJ3UF9PQj8VP4e/Lf+UlInEaVvp6AAAAAAAAAAAAAAAAAAA+ALAfQAAAB8aAi4jC3GnsSqcTl3gVzVbW6px+RQqxcZLR+qfBp8ym+GL11LZx+VfFb3VYvM+z9ag3eLlDhOK0/q91nHz8a9J8dPqeJ6jjzR3PaHTi9DHPU9t8zGkunclETPhTaYafI+zVWs05p06fFvSTXKKfz+Zv4/Ctk7t1Di8z1PHi3Wk7t/6b/C4eNOKjBJRirJI7daxWNQ+Xve17Ta3mXYkiAAAAAAAAAAAAAAAAAAAAAAAAAAAAAAAAD40B4dJcjzT3ciorkj3UHulDrZJhpO8qFNvnsRT9UVWwY7eawvry89Oq3n/l7w+VUKbvClCL5qMb+tj2uKlfEI5ORmyfteZ/3TEixS+gAAAAAAAAAAAAAAAAAAAAAAAAAAAAAAAAAAAAAAAAAAAAAAAAAAAAAAAAAAAAAAAAAAAAAAAAAAAAAAAAAAAAAAAAAAAAAAAAAAAAAAAAAAAAAAAAAAAAAAAAAAAAAAAAAAAAA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1" name="Picture 11" descr="C:\Users\snk\Desktop\NSS talk\download (6).jpg"/>
          <p:cNvPicPr>
            <a:picLocks noChangeAspect="1" noChangeArrowheads="1"/>
          </p:cNvPicPr>
          <p:nvPr/>
        </p:nvPicPr>
        <p:blipFill>
          <a:blip r:embed="rId5"/>
          <a:srcRect/>
          <a:stretch>
            <a:fillRect/>
          </a:stretch>
        </p:blipFill>
        <p:spPr bwMode="auto">
          <a:xfrm>
            <a:off x="5448300" y="4343400"/>
            <a:ext cx="3695700" cy="2316319"/>
          </a:xfrm>
          <a:prstGeom prst="rect">
            <a:avLst/>
          </a:prstGeom>
          <a:noFill/>
        </p:spPr>
      </p:pic>
      <p:pic>
        <p:nvPicPr>
          <p:cNvPr id="20493" name="Picture 13" descr="https://encrypted-tbn1.gstatic.com/images?q=tbn:ANd9GcSXJueT4engJLvEGaHAEFKqfeKFPoyV4Ic1i0Cvq098Fhk1AMAklA"/>
          <p:cNvPicPr>
            <a:picLocks noChangeAspect="1" noChangeArrowheads="1"/>
          </p:cNvPicPr>
          <p:nvPr/>
        </p:nvPicPr>
        <p:blipFill>
          <a:blip r:embed="rId6"/>
          <a:srcRect/>
          <a:stretch>
            <a:fillRect/>
          </a:stretch>
        </p:blipFill>
        <p:spPr bwMode="auto">
          <a:xfrm>
            <a:off x="-1" y="1600198"/>
            <a:ext cx="2926080" cy="1947174"/>
          </a:xfrm>
          <a:prstGeom prst="rect">
            <a:avLst/>
          </a:prstGeom>
          <a:noFill/>
        </p:spPr>
      </p:pic>
      <p:pic>
        <p:nvPicPr>
          <p:cNvPr id="20495" name="Picture 15" descr="https://encrypted-tbn0.gstatic.com/images?q=tbn:ANd9GcRauK9nTJi1lyNv4AFncy7R__g1rGh-OrIPZ-EOHDpzxyLtgq3rQg"/>
          <p:cNvPicPr>
            <a:picLocks noChangeAspect="1" noChangeArrowheads="1"/>
          </p:cNvPicPr>
          <p:nvPr/>
        </p:nvPicPr>
        <p:blipFill>
          <a:blip r:embed="rId7"/>
          <a:srcRect/>
          <a:stretch>
            <a:fillRect/>
          </a:stretch>
        </p:blipFill>
        <p:spPr bwMode="auto">
          <a:xfrm>
            <a:off x="228600" y="4572000"/>
            <a:ext cx="2466975" cy="1847851"/>
          </a:xfrm>
          <a:prstGeom prst="rect">
            <a:avLst/>
          </a:prstGeom>
          <a:noFill/>
        </p:spPr>
      </p:pic>
      <p:pic>
        <p:nvPicPr>
          <p:cNvPr id="20497" name="Picture 17" descr="https://encrypted-tbn3.gstatic.com/images?q=tbn:ANd9GcQhX363IwqpS_4FccWnGf-hJK8x5SRw3YKWy8uB7GD9sOUezvPE"/>
          <p:cNvPicPr>
            <a:picLocks noChangeAspect="1" noChangeArrowheads="1"/>
          </p:cNvPicPr>
          <p:nvPr/>
        </p:nvPicPr>
        <p:blipFill>
          <a:blip r:embed="rId8"/>
          <a:srcRect/>
          <a:stretch>
            <a:fillRect/>
          </a:stretch>
        </p:blipFill>
        <p:spPr bwMode="auto">
          <a:xfrm>
            <a:off x="6781800" y="2133600"/>
            <a:ext cx="2143125" cy="21431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096682" cy="707886"/>
          </a:xfrm>
          <a:prstGeom prst="rect">
            <a:avLst/>
          </a:prstGeom>
          <a:noFill/>
        </p:spPr>
        <p:txBody>
          <a:bodyPr wrap="none" rtlCol="0">
            <a:spAutoFit/>
          </a:bodyPr>
          <a:lstStyle/>
          <a:p>
            <a:r>
              <a:rPr lang="en-US" sz="4000" b="1" dirty="0" err="1" smtClean="0"/>
              <a:t>Paraceteamol</a:t>
            </a:r>
            <a:endParaRPr lang="en-US" sz="4000" b="1" dirty="0"/>
          </a:p>
        </p:txBody>
      </p:sp>
      <p:pic>
        <p:nvPicPr>
          <p:cNvPr id="24578" name="Picture 2" descr="https://encrypted-tbn2.gstatic.com/images?q=tbn:ANd9GcRAZhFSW7rRXUqI0HaRdivw70R2bvolSx9Y_po2k-VBfrxKe3u2"/>
          <p:cNvPicPr>
            <a:picLocks noChangeAspect="1" noChangeArrowheads="1"/>
          </p:cNvPicPr>
          <p:nvPr/>
        </p:nvPicPr>
        <p:blipFill>
          <a:blip r:embed="rId2"/>
          <a:srcRect/>
          <a:stretch>
            <a:fillRect/>
          </a:stretch>
        </p:blipFill>
        <p:spPr bwMode="auto">
          <a:xfrm>
            <a:off x="838200" y="2209800"/>
            <a:ext cx="2895600" cy="1581151"/>
          </a:xfrm>
          <a:prstGeom prst="rect">
            <a:avLst/>
          </a:prstGeom>
          <a:noFill/>
        </p:spPr>
      </p:pic>
      <p:sp>
        <p:nvSpPr>
          <p:cNvPr id="24580" name="AutoShape 4" descr="data:image/jpeg;base64,/9j/4AAQSkZJRgABAQAAAQABAAD/2wCEAAkGBhQSDxUUEhQWFBQUFBcUFRQUFRQUFBUVFRQWFBQUFRQXHCYeFxwkGRQVHy8gIycpLCwsFR4xNTAqNSYsLCkBCQoKDgwOGQ8PGC8dHBwqKSkuLCksKSwpNS8qKSksKSksKSksLCwpLCwsKS0pLCwsLSwpLCwpKSwsKSkuKSkpKf/AABEIAMwA9wMBIgACEQEDEQH/xAAcAAABBQEBAQAAAAAAAAAAAAABAAIEBQYDBwj/xABIEAABAwICBgQLBgIKAQUAAAABAAIDBBESIQUGIjFBURNSYZEHFDJTcYGSobHB0RYXI0KT0nKiJDNiY3OCo8Lh8PEVQ7Kz4v/EABoBAAMBAQEBAAAAAAAAAAAAAAABAgMEBQb/xAAwEQACAQIDBgUDBAMAAAAAAAAAAQIDERITIQQxQVFSYRSBkaGxMnHRBSNC8CLB8f/aAAwDAQACEQMRAD8A1fhA11qaGVnR4cD8Qs5t7EWNwd+4+5Y93hfq+s0f5GfRaHw00/4MbuUlvaY79q8jpgC9oO4uAPouvd2OjTlSxSjdnFWlJTaTNyfC7WdcexH+1D73qzzn8kf7VSayaCbFLgjje0YgBK94wOu29vJAGfbwKgnVyW7fJLXMdI14cCzCzyjcclvGGzySeFa/Yh5idrs1H3u1nnP5I/2pp8Ltb5wexH+1ZV2g5MGMYXN6QREtcHbTgC3dwNxmo0TWslLZW4w0lpDX2zBtcOANxktFRoPdFPyRN582bL73K3zv+nH+1I+F6s87/px/tVPpzV9oqHxQMLRGwSPke+4wFgcbi2Vie26odIaOfC4B9tpoe0g3a5rtzgUoU6E7WiteyCWOPF+ptfvdrPO/yR/tR+96s87/AKcf7VRaZ1fEcbDHHdkgjw1GO7cTrYg8bmi5IHo4qun1cnY2VxblC8Rvsb5uta3MZjPtCI09nkr2XsDzFxfua773qzzo9iP9qX3wVvnB+nF+1ZGm1fke97GujMjMYwY9o9H5WHhz5XV/o3RMThS3jaekpKh7t+09l8Lj2hTOGzx/in5Lk3/occyXF+pP++Kt84P04voj98tb1x+nH9Fj4dXZXNaRhu+N0rGX23MbvcBa3A2F7m2SdFqzO4tDQDig8YaQ7Ix+nnfKyvK2bkvYm9TmzXffNW9dv6cf0R++et6zf02Lz6enLMOL8zQ8Z8HXtfluv6CFyutPC0X/ABXoLHPmz0b75qzmz9NiI8MtXzZ+m1ecXSujwtHpQY59TPSfvlq/7v8ATH1R++Wq/uv0/wD9LzW6V0eEpdKDMn1M9LHhkquUXsH9yI8MlTyi9h37l5ndK6PCUukeZPqZ6cPDJUdWH2XfuTvvln6kPc/9y8wxJXS8JS6QzJ9R6f8AfHP5uHuf+5OHhjm81D/P9V5bdEOS8JS6QzJ9R6mPDHJ5mP2npw8Mb/MR+276LysORDkvB0en5Hm1Oo9U++J3mGe276Ijwwu4wN/UP7V5YCjdT4Sj0/I82p1Hu2pevfj0zohFgLWF98VxYFotuFvKSXnngy0gYaiV439Fh73tPyRXkbTGNOo4rQ7aLco3Z6F4X4L0JPVew+8t/wBy8OY6xvyX0D4TocWjpexoPsvafhdfPjhmvQ/Tnem13Obafr8jSV2n4JKls5je43ZijdgwODQGntunza1t/CwdKwxOks8dHfDJmBh3WG7DutxWZTmRF3kgn0C66vDw0vwMsxmlpdYbvqpWsAY6Npwmw/FBaI32GQdju7vWXup8OgZ3bo3W7dn4qbDqfM7eWj1k/AIjl076/wBQ3ikdp9amunleWHBNAIXtuMQs22Jp3bxeyq9NaVE3RNaC1sMQjbe1zbMuNuZ4K7i1Ded7j6mE/EqS3wdO4mT2QPislPZ4NNPcU41JcCg/9aYynkiiElpg0Oa9wLGFpBc5gHEkb8rX4qwGvG2C6O4MOCQX8uUYLSnL+7Zl2FWX3cf4nexI+Db/ABO9h+Sl1Nme9jUaq3Ip9C61sgbGDG4ua6Qvc1zR0okBF3ZXJbfLOyZRa1Nj8X/DJ6CKaI7Q2ulvY7srK0f4ODzf7IKiy+D6Qbnn1sI+arFs0m9d/wB+/wCRWqLgRaXWsN6F5YTLBA6BhuMBBBDXOFr3AJy49iGjtbjFHA3Bd0MhJdfN0RJJi3ZZuPcFzm1Mnbuwn1kfEKDPoGdm+N3q2h7lsoUJf9+/5ZOKaOGkazpZXPAwgnZb1WgBrG+poA9SjJz2EGxBHYcimELqSSVkZXuFAopJgAJIpWQAEkUgkAkkULIACKSQQAWohIJwCljEAnWQRUgajUZu3J6Gj3lJaLwN6KZK6oc8XDRGBmRm7Hy9CS+b26LlXlbt8HpUHaCPT9daTpKOVo3ujeB6cNx8F4jSakSPdtG3Y0Yj37l9A6VZdg9Nu8FZZ0QbkBbsGSKG0yoxajxCdJVGmzFUHg/YBtNv/Gb+4ZK9p9XI2j5NAaPcrayNlE9pqT3suNKMeBGbQRhtg0evP4rswBrSAAL8hZdC/ZsmWWDk3vZpZAajI67rpFJSA1OZJYEc0E5j7A9qYHIBJdIn2TEhAn2t4vlaxzGSiyaNjO9o9WSlJKlJrcwsmU9XqzG8WNj2OAcFntI+Dxh8ltv4D/tK3CS3p7VVhuZlKlF8DyGv1JlYdkh3Ydh3ccveqKopHMNntLT2i3/le8SRhwsQCO1Vtdq7HILWFuRF29x3L0aX6nwmjnls3SeKIFbvTPg/tcx7Pe5n1ashX6KkhNntI5He0+gr1KVeFT6WcsoSjvIiVkkluQFApIpANTgEgiEDEAnBIBJSMNkQgEUgPXPAjH+DUu5yMHc1x/3IqT4FY7UUp5z27o2fVJfO7S/3Zfc9Gl9CPSdIjY9YWXnG0Vqa3yD/AN4rM1LdorhN0R0L524704hBAwg5FcwnFBAwFJFCyQCTmOtdMSQICFkUkCAkiggB0bgDn7880mOGLO3y7k1BACO9IpJIABCr6/QrJARYC+/IFp9LdysUlUZuLumJpPeeZ6e1DLSTFs/2fyH+E8PQVj6imcxxa8FpHA5L3p7ARYi49yzuntVGTN3X5dZv8J+S9fZv1B/TUOOps/GJ5GirLTGgXwHPaZuDvk4cCq2y9mMlJXRxtW3hASRARTACKVkrJDEklZGyAPcvA7T20ZfrTSHuDR8kVY+CiHDoiH+0ZHf6jh8AEl8vXl+5L7s9Smv8EayfNp9BWbqhtLTOGR9CzlWM1zs0IpTSnlNKQwstx9SbHbigkkA0J8tsrf8AKaggAJLo8DCLb+P0QjAvmgBsdr5prt66MAxZ7kxwzQIL7WFvXzTEUkAGO18/+lJoGLsQskgBpTnAW+JSshZAAsiy1804jJBgzzQA1ybZPIQsgCv0lolsoNwLkZ3GRHIheY6xarOhJcwHDxbxb9Wr16yjV1CJG2O/gf8AvBduzbVKi7cDCrSU13PCwEVpdaNWDE4vYLN/M0cP7Q7Ph8M0voqdSNSOKJ50ouLsxJJJKxCRQTgkB9H+DyHDoqlHOLF7TnO+aSnaqQ4KCmbyp4v/AK2n5oL5ObvJvuevDSKLVZ6sGa0IVFXtzPpPxUFGR12r5IaXHE7A4PaCQAcjccQeNln6nS9ZDSw1XTiRshAdG+NgAJvkC3MjZPJaHXuK9BJ2Fh7nt+qz2htW5KyjiD6jDC0utG2MYgQ4jN5OZzO8ZXXfRwKkpSS+rXTsc1TE5tLkaKu08Bo81Lcrx4mg8Hu2QPU74KFqPp91TC4SOxSxmxJsCWuzabD1j1BQ9bWtb4rSRse9gIe6OMYnmOPhbt2s+xVEekjTaTExilginNnNlbh8q2MjgQHWciFGM6bSWru15cPkJTcZJ8Foyz1707PTzRNhkwNewk7LXZh1r7Q5ELnpTTlTQVMbZZhURPFzeNrHAB1nWw8Rv5FcPCm3agd2SDuLD81GoB02kgzSBLntsIgLNicfKaCAMwQbjmcjda06ccqMmk9JX5v/AIRKTxtX4o9EqJwxjnuNmtBcT2NFz8FkdRNa3VE8sczrl15IhkLAHOMWG4Ag+oqXr/WltMIWXMlQ8RgNF3ECxdYcT5I/zLKaXqDBUQVEdPNAI2sYelZhD8AwgA8SWXB9Cx2elGcGnvlu8vyaVJtO63I3GtWsIo4cVsT3HDG2+RNrknsHzCp9DUNbVRCaWrfCHjExkTGDZO5zrjjvtytmq/wl/iR00rDeNwfY/wAQY5vuB7lt9FuBgiLdxiZa262AWUSiqdGMktW3fy4DTxTae5FFVPq6eiqTLKHvjzhlDWhxbs3Lm7r5kW7OKqtXnV1XAZG1gZZ5ZhMLHbg03uLdblwWm1uH9AqP8M/ELJalaFllpnOZVywDpHNwRgEXwsOLM78/cFcGnRc3ZO/LsTK+NLtzLzS9FWNa+VtWGsZEHdGImklzIxj2juxODjuNrqs1efXVTHPFWGhr8JaYmOvkHHaFrb+S0+nYyKCYE4iKd4J4kiMgk+neqLwZD+iyf4x/+DFMZfsOVldNLchtfuJduZL16066mpx0ZwySOs0ixLWt2nHPssP8ystXNJ+MUcUl7uLcL/425Oy4br+tZWsr+m0jI/oJqiKFjoGiJmIYnC0hJ3Xs549YTPB5WGKeWmeHNJ22teMLg5uTgRwJbY/5VTorJaX1LX1/GglN5nZ6FjrPrS6mroWX/Cwh0rbDMOc5t72uLAXyWrMjQ0ucQGgFxPCwF735LC6a0T43UVxAu+FsTY/S1pc9vrsR6SFF0fpl9XTQ0Tbh7nYZX8oGWde/O2z/AJRzTlQjKnFrTD9Xmr3/ANAqjUmnx3fBc6q6zPqaudpP4eHFG2wBaMQG8ZnIjeuGkdZpp6vxWjIbYkPlIDrYfLIHIbuZPJQdWIhFpeeNgwi0rWjgAHNc0dwCb4NY/wCkz4vKEds9/ljF7wFpOlCOOaW5Ky+/EiM5O0W97ZcaToKyniMsdW6YsGJ7JWMwuaPKw2zFt9r+tSYNZum0dLOzZkYx9xvwva24tfeMwVZaw1IjpJnO3dG4ekuGEDvIWB1eYRoytd+UhrR2u/N7ntWVKKqU8UlqpJevAubwysuTNFqvPJWUrnTODniRzWusBYBrTYgbxclYzWfV8wPLmizCcx1Ty9B4LceDtlqH0yPPwHyVrprRQlYcrm1iOsOX0WkNoya8kvpuJ08dNPieKWSVhpfRZhkLd4ObTzH1ULCvdjJSV0cD00Y2ycxuaVlJ0fBimY3rPa3vcB80pOyuI+oNHxYYY29WNje5oCK7gIr5E9kAVLpJu0fSruyqNKt2j6kDM/pjR3TwPivhxttite3EG3Hco+gND+LQCLHjs4m9sPlcLXKnVgfgPRYMeVukxFu/O+HPcqLVzTVRUPlD2wtbDK6F+HpMRLdzm3ysTzTxu2HhvE0r34kyLQdqx9S5+LFGI2sw2wDK+1fO9jwG8rlrLq4KyIMLsBa4OD8OK3Ai1xvB58AmaJ1oE1ZNTluHBnE7P8RrSWSEeh4Iy5FV9frfKySrwxxYKQtvie8Pe13VNrA2TVSSaknqhOKatzDpvU19RBDG6YYoQR0nRk4wQANnHkbNHErrrFqaKlkRa/o5YwGl+Em7QMsg4WN8wb8Su82spFXSxCOzaqJ0mJxIewhmPDh3Hgm6d09JDVU8ETGONRj2pHOaGlgB/KCc7qs+orWe6/vvJwRfATdXnuqYZ5pQ8wxloaGYQXm4MnlGxsRlzCm6c0M2qgdE44cViHWvhcDcG1xfl61W6f01VUtM6YxwODGgvAfLe5fh2NndYtOfalWaxSwxQmVsLXVEjGMdjf0TGuZjxSEgHhaw571GZK6d9xWFWa5nWi1XDaTxadwmYCcJwlhaL3Fto5gk2Kh0mrVVTjBT1Tejzs2aLEW3zyIP0HYtBQOlLT0wZe5sYy4tc3LC7azHHLPdvWcr9b5WTVjWxxYaNjZCXve0vDm4rCwsDw7clWdPXXfqLBEsGavyGmmZNUGWScEF5bZrBawDI72tx3i6qqHUuohYWRVpY0kuIEA3kAE3L77gO5TJ9aZC6jbFE0GrYX/ilwwENDsNmjPeperGsBqmSFzAx8UrongOxNJbbNrrDLNCrTSa4PshYIsmz6PMlM6Fz7l0RjL7byWYS4tvzztdV+rurjqSCSMSBznuLg/BbCS0NGziN7EX3pSaVqjUOZFTNfEyQMMpmDT5LHPOAjhi9dkK3WUtnmjijD/FohLMXPLd4xCNlgdrCCbnLgpU5JYeDKwq9yTq9oQUsAjxYzic5z7YcTnHfa54ADfwUDSOqhfWsqo5RG5uG7ejxYi3I54ha7cl0+1PSSQR07Q988RmBe4tayMdawJJLrtsORU7QOmG1VO2VrcJJLXtJvhe02c2/H08imqsk3JPViwpq3I56H0H0D53l+MzydJ5OHDm6zd5vbFvy9C46I1Zjp5ppW5mU5C1sDScRaOd3Z8NwHBTH6fpgQ3p4sRdgtjbfGDYttzunUmmqeQPLJo3CPyyHts3+I8Bkc0OpJ313jwr0Kmm1SLdIGq6XIlx6PBntMw2x4uee5N0hqj/AEjximlMEpvi2Q9jr77tuLX48DvtdW9LpiGR5ZHI17wAS1puQCLg+gjvUyyrOne9+FvLkLBHkZas1XqKmzaqpBjBvghjwXPMucT8CrKs1eY6jdTRWiaQADbFbaDiSLguJIzN+KtkrJZstNdwYF6mTotUqmFgZHW4WAk2EI4m5zxXWqATrJWSnOU3djjFR3GU1v0AJGEgZnMHk76FeZviIJBFiDYr3SaEOaWncV5frfocxyY7bzZ3p4H1hetsFf8Agzj2mn/JGaAVxqlTY9IUzec8fdjBKqwFp/BxT4tK0/Y8u9ljnfJehXlanJ9mckNZJH0Eikkvlz2R1lVaXbn6vmrayrtLN3egqRFGQsxovR88Dq9wZcySmSAXbtktPbltW32WpcmYhzTKsYqv1VmhbTTQOfNLTkDAeibiY/8ArQCGtJuSTtE7zxUTSur0jqutf4u+QTRx+LvaWNcyUMAxYy4FtjvPYvQLpEIFYxFZoupbLo6V7HTvga8TlhaXbTWgeURiPb2FO1moH1E1HL4tI9kb5OlicIy8NOEC7ceE3tfetpZNsk2FjM6b0aZdFyxQQOjJbZkJDGm4kDtwcWi+Z3rvW0bXUcMc9O6ZpbG2RjQC6MiPywLg3DhbZN81f4UsKAM1qboh9OyZpxthMt4I5Dd7I7Z4rbrnh2Z5lUel9XpHVla80z5RLFGKd7SwYZWxtGLEXAss4b+xegYUrdiBGHqtXqh8mjemBlMTZBUPDjliDbXcCDwtcb7LXUNBHCwMiY1jR+VosLnee09qk2SsgDIaf0W+Yt6CB8NQKgOM+TQGNJBeXg7Yc0N2M+0ZJV2ipY6iueyN0gq4Gtjw2ykDHRlr7nZG1e+5a+yFkAYzRurslJPSy4XSNjpDBII9pwfiMgIHFpJIv2C6tdTNDvpqRrZBaR73yvF74S85NuOQA9d1fJIA87qdWJ3UNQzoSZJK/pQNm5jxDavfda/eVJ0/oQmbSD3sPRSU0TIy0tbjkaWYWtvxxBotbPcFulwrqBkzMEgJbcHIlpBaQ5rgRmCCAbjkmFjL6sSN8cf0rZm1L4GXEkYjZ0cVmbADnXz4k9y1tlGp9GMY8v2nPLQwveS52EG4aDuAvnkpdkgG2SsilZMYEE6yCAAqTWfRYkiPaMJ/2n1FXiZNEHNIPEWV05uEk0TJYlZniUsJa4g5EGx9S2fgjgxaTaerFI73Bv8AuVPrTo/BNfrZH+IZH5LU+BeC9XM7qw29p7f2le7XqYqDlzR5lONqqXc9fRQRXgHqnRQdKDZHr+CnKJpIbHrUkoyul4sUEo5xvHe0rxbEV7nUR3BHMELyR+qNUD/UP/l+q6aDSvc9TYpxjiTZTiU8z3lHpndY95VmdVarzD+4fVNOrFV5iT2V04o8z0MyHND9C6OM4lJfJ+EzHhZm52drC6kU2hi6N7ryD8RsTA6RsbmOcLh0jTv4bORN120Po6oh6UOppnCWMxnDkRcjMXBT46OdkT42001nSxyguzI6PeDYZ3WUnq7MwlN3dmuHIg12iJRK5kQfZjhGSZWnFIb2ANwLkC+DeFDZQzEX2gCS0Ynht3N8poDiLkdi0kktQ7ph4tOwSTdM1zBtsdaxFyLEd1lEno55IWslppy6Nz3NeN5EhxEPuMzfiElJ8bBGo7a2/vmRToV7S3E58mOnMwET23abEi9zm0cSN/Dcq2SjmadrF/ViUbW9hyDgQd2YWkh6cGN3isxLKZ1ORbI3BAcMu3coz6eqNPHH4tJijNseE5sDsbWW7HWPqCFJ9gjUfG3t3KWqopoxd4cAHYTtXwutiDXAHZNjexVpozQPSxQuMsgMsj49kYmswC+J2e5d9NU1TOSRBUNxuDnM3x4gLXAtc+vcuUlDUmkZAKeUFsj3l1jZwd+W3Ym5XW9IbqNxWqT8irNBKQ9zTiay5Ja8E4WkjHhviw5b7KRUaKlLvw2yANjje7HIzLGMnXuAGk3ty4q2poJmQlgo5QXQPheQAA4uOUhyuTwsT6EqxlS9kjfFZB0kUMV+XQm992d0Y3fgLNd+Ht+TOT08kcvRyYmuBAIvffa242ORVvpbQIhEpEsl4ntYA8WEmIA7FjvF80dKaNqZp+l8WkGTNm1/IaBv7bKw0hJUzYsVJJcSiWE7zGcsTTltNNt2SHJ6A6j/AMbNd9V2KbR+hZTURslxhjpRG6zhdpIxYTYnC62dimT6OeQzo2ylzpJWg4mlrmxm2Q3iw3k5K7e+pNQ2XxeewkEjoi4YMQBGzl27yhSPqWdF/RZD0ZmxcMQnNzbLIj1pYnvJzJb9PX7lPo/REjnEyXwMj6bKVrcbb2GF9yLb89wsqp85ubFwF8to7uC0rKepAlBgneHwmFpfYlgLr8Ba3YFUfZup8xJ7KuMlfVmsJq7cmiB07use8pdO7rO7yp/2bqfMSeyl9mqnzEnsq8UeZpjhzRdeD4k1D7km0fEk73N+i3yx+omiZYnymWNzLtaBiFr5km3uWxsuKq7ydjx9radV2EkkkszlMhrzo+7C4Dhi9Yyd7lZ+BSn2al/bGz3PcfkpenafHCezf6DkfipXglo8FJKec7h7DWj43Xdm32dx7o5nD95M3KSCS4zpOy4Vo2Cu65VA2D6FBJnZRmUyy6zDNclRQ0oOCcUEgGkJWTkEANshZOKCQDbJWRQSABCFkUEABNxC6bI/gN6b5ITsB2ScoTqqzh2mykySW9PJFhD0rLmHEDNFkl0DHJIoJgKySSSAEkkggApJJIGcqqPExw5tPwVxqXTYKNv9pz397iPkqxaPRUOCBjeTfjn81SelhNa3JqSYXJIsBJTZBkfQnJFQSZyoGajTA4ThNjY2JFwDwJHFTKpuajO3KijH6U0hUQT0zI5TPJI600dmkAZXeA0AxjM71e1VLM+U2l6OIM2cAbjL7m5cXA5WtYBUGs9NLUxMEVO9lT0jSX2DQwDyiZh5QtyU/WOtqGRtjihklLmgSSR4RhFrOwk/mOfDK90riGak6ckqYpOlsXRSmPGBYPA42GX/AJC0ao9VZCIzH4q6lZGBhDiHYr3ubjjzJ5q8QACmpyBSGNQKcgQgBpXOR/Ab/gnvOS4kgIA4vBZm3O+8fMHn2LhLVi17/wDe3knyyqBFD0rr/lv7R+ioQ6nBe7HwHkjmforKJ4Ivx4jiDyI4Ixxho/7ko1S7O4yPPn2HmkB0nnTNGSYi48Mh3KHGx0rrbmjefkFcRRBosEAPSSQQMRSSQQAVH/8AUI/OM9tv1XZ7rAnsXmc4wvDQXG4L8UQDg4udlY7zuI9KuFOU3aKLTpxi3N8rL+8j04FJUeqdYZIXYnufhkc0Y/LaBazXdv1V4lOOFtcjOMsSuELQx1FmgcgFnmb1OEp5pRGy18aQVYJUlpcRpkUEViIo65u16yqDT9XJFGHscBtsaQWh2T3taT6rrR6SG0fSq6WIOFnAEciLjLMZKijOaU1kLMTWZuYWkuFiHBszI5BusDtdtrptRrThlJcCGMZMHsyJ6SJ8Yydys9Xp0dFcno2EnecIub775dg7kPEI+o3iPJH5vK7+PNLURVP1icJA3oXYejkeRnjJjc0bItmCHA+vsVpRVYljD27jf3Eg/BI6PjsBgbYXtsjK++3pXSOMNFmgADgBYJgPTUboXQMRTUboXSAa4KtqIntOQxN5cQrIlAlAFV4s6Q2LcDOIvdzvT2KXMMABAybvHZzUm6aUCIXS4vJzUboy92Fu4eU75BS3aMjJvmL8ASB3KRGwNFhYBMBRRBoAGVk9DEhiCBhSTcaGMc0WAckmdIOaHSDmO9FgIE+lo3Me3ERa7LlpOZxDK2/yT3LOQautY5odMCGA3wte1xa1zicw61wb8Fr9n+zn6Ebt7Pct41HBWjxM5QUt5C0eYYRgZlnc4r3LncXE8dys7rgXN7PcnCYcx3hZS1dzRaHZi7B6iiUZWIXUOUoGdw9JcgUkxGyxI3XBAlLCFjHeFGrfFTB7Mj0je4gj6Lys63zcwvctN6IjqY8EzcTbg2uRnwOSys/g3or/ANWR6HuXpbNWpwhaauctanOUrxdjzb7ZTcx7/qh9spuY9/1W0qPBxSA5CQf5yokvg/pRwf7ZXT4mh0+yMsmrzMr9s5uY9/1S+2U3WHv+q0TtR6bk/wBsrmdS6bk72ype17P0v0Q8mrzKD7YTcx3H6ofbCbrDuV/9jKfk72yj9i6bk72yl4zZul+iDJq8zPfa+brDuQ+183WHctI3Umm5O9sro3USl5P9sqvFbP0+yFk1eZlTrfN1h3IHW6frDuWsOolL1X+25A6jUvVd7bk/FbP0+yDJqczJfa2frD2QkdbJ+sO4LXfYal6rvbcg/UelH5Xe25HiqHT7IMmpzMj9q5+sPZCQ1pn6w7gtY3Uum6h9t31XQaj0vUPtu+qPFUOn2QZNTmY060zdYdwSOtM3W9wWv+xlNfyD7TvqpkWo1J5u/pc76peKo9HwGTPq+TBHWmfre4IHWmfrfyj6Lf8A2CpPNn2nfVd4dRKMf+1f0kn4o8VR6PgeTPmebnWifr/yj6IHWifr+5v0Xp51Fo/MjvK702qFKzyYW+sX+KT2ul0fA8mfUeTnWifr+5v0RGs8/X/lH0Xsf2cp/Ms9lv0XVmhoW+TG0egBR4yHR/fQrIl1HjTNOVR3Yz6Gf8Lq3SNadzZP0/8Ahe1xUbBuaO5dmwN5KfFroRWQ+owGosNS5znTtcBkG4m4fT8luI6Q+hS8AXRoXDUeOTlzN4xwqxGbSdqSlJKbIo//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1" name="Picture 5" descr="C:\Users\snk\Desktop\NSS talk\download (7).jpg"/>
          <p:cNvPicPr>
            <a:picLocks noChangeAspect="1" noChangeArrowheads="1"/>
          </p:cNvPicPr>
          <p:nvPr/>
        </p:nvPicPr>
        <p:blipFill>
          <a:blip r:embed="rId3"/>
          <a:srcRect/>
          <a:stretch>
            <a:fillRect/>
          </a:stretch>
        </p:blipFill>
        <p:spPr bwMode="auto">
          <a:xfrm>
            <a:off x="5943600" y="533400"/>
            <a:ext cx="2352675" cy="1943100"/>
          </a:xfrm>
          <a:prstGeom prst="rect">
            <a:avLst/>
          </a:prstGeom>
          <a:noFill/>
        </p:spPr>
      </p:pic>
      <p:sp>
        <p:nvSpPr>
          <p:cNvPr id="24583" name="AutoShape 7" descr="data:image/jpeg;base64,/9j/4AAQSkZJRgABAQAAAQABAAD/2wCEAAkGBxQTEhQUExQWFRUXFxYXFxcYGBcYFxYYGRgWFxgVGBsZHCggGh0lHBYYITIiJSkrLi4uFx8zODMsNygtLisBCgoKDg0OGxAQGywkHCQsLCwsLCwsLCwsLCwsLCwsLCwsLCwsLCwsLCwsLCwsLCwsLCwsLCwsLCwsLCwsLCwsLP/AABEIAMEBBQMBIgACEQEDEQH/xAAbAAACAgMBAAAAAAAAAAAAAAAFBgMEAAEHAv/EAEcQAAECBAQCBgYGBwYHAQAAAAECEQADEiEEIjFBBVEGEyMyYXFTgZGhsdEVQlKSwfAUFjNicpPhJFSCorLxB0Njc8LS4jT/xAAYAQADAQEAAAAAAAAAAAAAAAAAAQIDBP/EACIRAQEAAgMAAwEAAwEAAAAAAAABAhESITEDQVEiMmFxE//aAAwDAQACEQMRAD8A6HEGOx8uSmuasJHvJ5AC5MR4vEhCVKJsASfVHMeLY1c+YZizq9ItlA2F4jHHbTLLRvndOEP2cokc1KCfcHiA9PLE9Ru37T392E6Wl3DX5c/lFnDYapNVzs4S4Fu6Tz/J2i+MZcsjYOmpP/IGjv1lvLu/kRh6bEB+o9XWf/P5cQBlcJWWFCnuQm49b7fPW9oimYFQBJCqTZSihik3DAcntp4awaxPdMB6da9iLf8AU/8AjxEZ+vl26gfzH/8ACFLFYcgtd9gRqGsfGKtPr5+P4cofGDlTuenmvYj1TD/6RIjpu/8AyR59Zb/RCMgEn82ghg+HrUSkJJIuU8msT+DQuOI3TV+uv/RH8z39yM/XfU9SG2PWG/h3PhC6eGLAcpUxs+5OgtqB+XvEE3ClLgi4ANrgJ2UCPz5XBNQbpoPTiz9QH/7m33I8r6dsSOoGvpNf8kKwkCgHUPc2d2dm5fJ9BEM+XmD2v7Lf1/LiHxg3kch05HoR/M93c5R6HTgW7Dz7TT/JCenDOSGZg5100B8TdvyTFnD8NUoAsTVZLM55kubDUbc3G64wbppPTcbSfLtNf8nP8YjPToA/sPPtNP8AJAJXClCrmNbikD929z6vYbRQnYfRu6dOZ3dXhu/+0HHEW01Hp6n0B/mf/EbPTxPoD/MH/pCSjDuS4NtdWAtye3j4xlDFmP8Ava3jtD4wbp4R06Sf+Sfvuf8ATEo6apP/ACT98X/ywoYaQSoWDnukkNr9b+vL23JPDnBI7o1zXWo7pe+vx52hcYN0xDpui/Ym3NY9ndiM9PkegV4Zx/6wvYjBUNox0ucp0BU2u+g99ooTsKblrjVjZVyxR+fxh8YOVO+H6bIWoJ6pn3KwEi7XNPuF9rm0eF9OZYIHVKPkrQ6MXSLwpSZaurZLlJKS2ZwalJBsGPL1t4x5waFLUylHupSFXNKbCm2tizeDQcIXKnL9d5YYGSu9xmTf3R7T00l+iXZnuLbXhHTJdjTqwpD1LOjptufb56Xk4DycC6rkJ8Lb3Om4tuYXGHumkdN5RH7JexZ0u3OMPTiVvKmeop9lyLwmzMEQ/mLbrc95AAuD5aPyiuiQ5G76WdvM6c/C3KDiOVdP4Zx2RPNKFMtnoUKVerY+omCBjjiXCsuoNmd9bHm8dF6NcXM5DL/aIsrYkbKb3erxicsVzLY9GR5CoyBRf6RKHV0qelSkpLNoTfXTT/eFWVge0Iy1MCQFS6UpdQd75tDZ+8NSWDjxgkJdJSC472jOC3na3jcXAgBLWnKUqIRUmkFZ6wKExRzEJCqbuN9SM1Qh4XUZ5zdDkcOQwIcoLUNRWs3cEAmge3RnIzBj4L0cKyHGmiUWSCNyrUq1uHv5RP0P4f8ApExS1tlZJIZiwZ0kWALWawALNHR5MlKQyQAPCK2ROPRuU15a07u+a31b6g7X30gXxPhAlmtPaJAuCACAzBJtazB+Tco6QRAfjWDsVpswv4eI8OfhC8Pe3LMRw4F2KaQxXcVpqGiWBfS4D7bhTDJnDy6dCFXTdOjPm2SfO2+l4beITmKdXd0AVMhV3UydR4C97NdxcxYuS97rNUw9a0ssqXbk5fRrjI6Yey0F4XCELpCXWSRSLgOljf167Q38K4GFMkkkA6IYIdrmosVnZtIq9BuE9eSToWqO9IsEv4t7o6fh8MlAASAALQXQKKujcprylgsdFBXMesEWI5N6l/j/AAQywSDWipV/rBQAJB39T3YchHU4D8awYCFKAszKTs3P1fM+ZsOdGQQihTBQCqbkIRkBJWKdSwU58CcjCKysKAFgA0iqu6q5jUd102SCRrzvcpAKYoAEgA3KmQanm2JAqB+rS/gQ9+7FTETSKlPdCV52WOpIAaVq27btVqajSoekMvCMqkNMVmKUAHLds5UH0BDHaxukwzcO6PBQdajMJ1CMqTfuKLAe8u3lFLodw4TTcNVnX5bJB2vHSJUoJDAMIdHhUmdFJRDUqQ2hCn9YF2hbxvByhSjUCC4KlOCLfXABNz9bneOpQM4zgQtJIFwDzuOVr/nyhD1zJfD0ptQqkPkZfWLpUkVBhZObSzOdSbV/o3NZTKJIC6V0JzUGWHGY7MbbPvBDGJCSbkC+eksjMGQlyx28RU2hMVcQoICipADZjLazFYAXrvYNox+yxhyiyPXDsGFKUlALF66iQSQrUkiwtfmW3ZmTA8CExipa5jWAQkpQkN9Qnz3F7+Zg6M4SspQDdWdZ9Yt6uXjD/IkhIYaQdDwm4votLpLCYgnW4L/xEMLev3CFjiHAVy2d1JsJZS5KVlVwSCLXV62axJjrjQL4zgApCiBtmTsoa/nnCnReuaSOH091RBsOsCVMvOezGYAmzbA3DhDKMOEwbKDyyCyHQyrPUesU6nszsphzazkjLDgUpJSEgpyMEpUSZmZV1edueVhFPGzihKVAC5SErKU9p3qkkVE2tz1zXKSK5bGlvCYXM0vNMADzS4ADbOfixY3YkiD2D4EJib1qDAgA5CVave9kjZ7i1miDgHDwqiWnuhio8zqS4OoLj/eHqTJCQAkMBpCoJ8/ochge0SQXcqqa76A29sL+J4KJRZQGoKlMCZpcgpZSgliGv4mrLHU4HcW4eJiSRZYuCNXF4NjTj2J4YTOSkJCMlUxIH7MDV6lPoxzkKzAcoL8Bw/VzQQ9KkmksBWMpK2BO5A9o1BiOfLQJyQQwEs0nJmUHDTHcU6i4Jt42JcOap3dTirutoB2bAGmzWtbSzwWiQwIjcbRpGRm1BukBT1ZKklQcWBYm4a/mR+bwDmTTU5uqzrebQodYex0JBf17d+8HuOA9UplUG2a9rjleFpSBQvIpKbtL7R0GqkzQdNGTe9qTfNFYIyOnQABOGBD3Uo31tYQ2omwn9BXGFS7u6tfOGlJhhYM6KuMmZVDwPwj0Yr4o5T5GChzTGTSVUvuQEsTW4LpszvYM/wBaBOPU8u4JekAZ+yJD0+JIBPi1Vu6SU6W6iyQc11UvSyVF7qAsM3+EeLj8Qg9WSbOlxZXbgAkqLnUEA3A5qZTCCE6B/wAPMuGfmo+4AfOG5M6E/oIf7KP4z8BDQmFDWjNipjFulQ8D8I9xXxOh8jDojmeNmO+W26w5KRbMw3dvEPZy0DceolB0TyFIzh0ivVn5NzLarazNAUrmo91JCWUWZi50Z/GwAuRFacjKaQ4BzFk5VFrAjRNiPhoqCFae+gpaWs7lQ9whxlzYS+gn7Nf8Q+BhtSYR1ZM4RDOnR5eIpoh0o5pxMtOVTdYKgEEBiPMnVtGv6ncRi1ugUgKTWM5CHqBJKbe73ZWglxpTqXVZFRuKandwL3118L6BiLxYcFzny5U000uaTlAvcHTx0LAgp/6BqdMxW7pA8mMOKZsJXQMZJm+ZPwMN6RChpuviObMjQiKZDKOb8QnJExQUGSFi4oqdKrO4sAzvoNwbCA3FZw61CfIqSKKUkd1ik3aojSz6nYtjAOumMWVVclSUpCXuxIJq8rhiQ94CY+6pVIZIQwJoqIqTlUE3DcrgDSzQ4R/6CzHCzuT+fhDkmZCR0DGRfmPxhxTExVTdZEU2bGyYgnQyjnHFEpGMmkFu+FjKl03BCCXcs4YB7gaEkT4Oa60ubWoDl0hkghYA1tvf2B6nFJv9uWHY56SMtKqVGpRAuNdS2rsmqJ+HA9bZQGY1OVPMOXMhxYc/U9qYdnRT00JMZGoyM2obxoPKVlrt3edxaFqbKLLU97jraNczdRZWUOWdrAt3c0M/GEgyluSkNcjUeMLqxcp6tAVtKHU00E2mu5ZRSNiwDnuOIrBnkZ+gko/oiGIF1a+cNCZS/wBz2mFjoKP7KnzV8YaUmGbRlL/c9p+UQT5SmLlOh0JeLJiGebGFRHLsUgFTHUqsGSQfA1WAem58dWY1cVKyLZDkd/8A6RYgBN6mdhfmxdTKi5iVZ/By9wCLKuCQbs7eLbtEGJligbBh1YZLkMUnrALgh2D6O1wSoVE06dBx/Zh/Gr4JhmRC10J//MP4j8EwyJiVPbRBidD5H4RPVEGJOU+Rh0OUzdC5ZLMTlqAYaPuSw5l2trEOMS6b95nS1JBRl1p3Or7toGvZW1diyr0lRAS9J7zjS7cr3IDmPE4uhTFxeslTkqyB01B6TpbwfRLuJpx6DS3lLuBmHjtDUmUr7SfYYWOg57JX8Q+ENKTC+1NdSr7afYfnEapR3Un2H5xM8eFiClHLsZ+1WUsFObqOVne9m28L31ABHTVZA101jUisKqJUTYGk/G9iSAUxYzrBFQ3QCytfC7A3vbTcpihxJIvUolbjM6gkiteWkjUF38QXzBUVJ0V9OfQQZJnmn4KhuTCn0HGSZvdP/lDYImK+mRHNiRojmCFRHN8We1mBwxmMACQp3UQSEgks3nmDQH4krtUAkqVSkEuCNHBTYMk1Pa17WaD6gnrZpDhdbEtMIJJJSlPVnUsbHVrEQv8AEC8xKqKAaaU53CbNdQ0s4Nnew5XPEX079BEZF+YhwTCn0G/Zq8x+MNaRaJiq2REM6JohnwURzTic0DFzk6d6pip1poU8sNYPckm1nLpBBucOl9pdyQcoz9kGSShVWir6fgUsL4lV9IrazVGo1ZGSTWaSGZnfZnY6E3gAK07PoQ/aBu+XJYvdvHxYVfEz0baMjcZGbZR4kD1a2AJawOhOwPhC64IPaZax2hVLrMwrCwCyQaGddQOmYBssMXEQDLWCCQ2g19UDFFRU5UK2Z6jQElYV9hgsm795wFM7Jh4eM8xHoRNH6OkcifGGhMwRzfgnEhJmqQ6ghZdJV3hcjNbmD+bQ2fp/jD12N9DpmiK+In2MChj4E8f42EIKQcyreQ5mCwSl3EzR1oZwqrLexN2B3Ae9gbPGsUo9Wuk3TQVm12BZSAzCkD6pLDTLUYr8OmFRU2pYtmJWku6Us/2dQAdb2Ii6sVIABJs8rOoCQKVKZdKWIIvlawJGVxFTwrTX0Jmf2YeCz8EmGRM0RzHoVxTqVqw8wtcAG7VNl12UGY+UOqsa2sTo5RrrRFfETRSp+R+EC/06BfH+MUSykXUoM3Ib+2CnKXSXe7o0KLgqsTSD6nOzC9njzju6XJKmJSxWwQAgqSpx3qb+G/1W8YJJIfQue1ZXZZSWU1r67sLlxaLOJkgoUkpVSxeWOtBnLYPNBvYa3BZw7uAKk6RaZOhWIHVqHIj4f0hpTOEcl6NcVVJWQsEM6VAhi4N7cwdvMQ8y+JhQBBBB0I0ha7VaYhOEeJk+AZ4gOcDOOccoQUg5lBmfQH8ToPbCsEoOqdVNWQSg+kzWdgzD7VTP6mzAivxJ6GppTUCUZnRmISvRrnLfwTcgqM2ACzYoKl5j1SkNZwkzSAQ+oAJuQ/1VFUeeIYSqUSFPe04oIqVWB1YD5TkAdrAAOE5jc8TfTP0KnilYs4KdD4GGlM4RyTozxnqVh+6QyvbYjxHLzh8RxBwCC42OxiFb6H+vEeFzhAT9PihxnjPVoscygyQ9w/1rw7BKFPVOmMAsGY4TSpVALutnAOhYOXpu1nE8XSAtCu9UAozCFgTCz1CrUswJsS4cCCWBwvZ1MCCpIC6U9oSe4alCz2cXZOZmil0gkKKHCMyaVFCUoHVJpUSVEGohQN3AuA9yAHEbNfQecOrWPEH4w1pmxyLo1xsyl5i6VWPNvDnD4jigIcFxsRpCkXaYDPEQzZkBvpGB3FeOBIpSc6mADgM9rk2Gtn+EOwtg+JwgXiFzSC5UoSxSCJxCTlBJDMQ7pB5DPSIJ8P76kguy3Wmw6sgMECmzB/K/N4pYLDgBZsos84kSXk5T+zPeJUbbHbvMoX8HMzpAsnVAFLqSAwVMCfrOSPV5kl8LH0YEajYjIzbKeM7pzU/vWt45iB74Elim4PV1kUPMqr6wZyKXZ7N3vGuDGPaguHG4cJ35kECKCpZdys1PT1tM8pprCeoZ3f6rDyd80Vh4zz9A+K8P6xzU8zKTNPWkLutggBN1bNvTZiFEh5PEZ8oCoEAh21szgmxpBAqGji7mG0SnCR1amBFMspmEySSvtjmYuz+PhTmgEkG5dRIFaqZv9r7OqlJd9nu2ymcUxe0dl9fSBZTZt7gjbXno405iKUmRMmqcuAXIKgumYQoJMsEBypyzFrhndoa1YYZgE0NVnomAYVwCZaQFW1uzsVvcqIT4OFBJaQKQW6jq13IWE9ewWwDCml9GTo6g9RPPath8EQEgJWM2WWRNK8OVKVnPMGnVwSX0KSVWJSbFnU4BVT1p/SnlqmMghn0d2APe0FJ2Jb7hTkBU6lROIdSmw7V3dmuwNIuAkFVdWFUpkMxYWpV/ZSQS7qVeogl9TYs4Ah+luh/FsCZmYWN7gLokoCUqMuYSCPrPb+LemKmH6Qz5LJmBhoAsFuWVUGcNIcGyCFEgy05utUAS6l12KWKr6OSHJIEYwKZhpVStKknMikhJBTkTmZIuwYFnLO5MHGCZ5Kx6RLWwRSCohIpIJqVYDePGAwa5hKlFQCWM1TEqk376gWcliWB94ANjozgJZllRCFLVokhJIQkh5odVm0vY/WcNBqVKRl7pCRWD1aQJzhSiFubAUuTc2BOahlqRe7VZGHIAyuFB0JoJE8AFVdj41Wvd+86YlnSSAq5AAIXMoUDIKQGlpKSW1aztVZ3NM1CAFd1JKa1smWVYcUnuAKfvPqyrfbcxuaEjVEsqCSUymldqksy1MqxFzbT6p7zrY0VeLcJU7y00zDpKCCDM7QJ6w3LBy1rWs6XVFDAcXWgXJSLvekOPMFJhu4hhk5iaRLASpU4pk1OVuJOrEGlgE2/wWgZiMFSXKZaJiUuqURKyS3JrpJN983rswFzGZfaLnZfFKdx9ZBpUS2rUWHjQl4l4fw2csutDqUHRKLdqkpepLKBIDva5azsoRPJkolGWKU7FCKUFcypBAEyrRPzNypmllS1FV6UhQNh1VQsxTLD6BiLaXbNU7nxyFfkv4LSsKlKWuJYeqdTLdKnSBJsu9rbBtMlUeZ2GUFHshVvKplslBVeYSVkaMb23ORhHudM0U8sLKSZcs9RTMRUFGcprPZ9g4DMHByXLS115A0wTexClKClLKNDk1L3A1uCECFQncV4WqWBMlKqlktUopTVMc1UJqJDcjzDs4EbwPFJklSkmpJT3km1J0uFAgFyBzfxhs6kAqJSlCggGYGlBMiWErFcoM7gHa4KmckumFGDl0pIp6tIqllXVBKwZdJVODOLmkAvukbrhdK3QVXH5yzTLJdioNQCQASSD5Am3KJ8Bh6mnTlKMtwEqEyWD1rghCgt7NdzZg5dME1YdBCqiEygSqZNC5QKVKCCOrs4SphpSCwsKTVMjEkrUqoBYSLFUoSurK6usOVipw7sL5rDJD1E7tWJQpJyp6xk9YkGTRKS5NSCTalLWazuXBSw3EIQpCXcglpankpOIUEKDLFygAlrlWrHMQQSSoJyiZkSJakKMyX1ij1imCyZZKUObE2Ac3ekU5ywkkhaOsKGnBCkAS0BKhTK7MAEudCTsXd4J2WV1CnxPCKQZhFJoJVMCSgJlk/VRmzByzDQhr6x5wPF1J+u2j5gn3KF4a8QxSlikZVdQOsSHeWE1TRQ1VIbMbnLoHI2cmWpSnVWS5mTKgVqU6GodBy63GvqAiphKV+TX0pK4/MUQkL1LapF/ULa8xBfhGE71ZFaf2gK0CgPcoUyqlNYkMQ9qnt5lTFJmGkoQpWtKklARWVBmSwVd3GbfvWgjIxTCUErNAKeqSZiguupV10oJoBcNo2mqmfDRf+m0iZ2eWHZNB6i8vMaSl5trWJDHSpnALwQwSMxNQJqZYcHPSBkyjK248NgHBqxCjiAFqIJR2pTMUy+zJISQlu7sHTyNMHsDMUSm5Un6hClkJQUpZEx0gVlgb5rcmiM14XsTAjI9UxuMXSpcSUyCaij94FiDsxAPlpv64ETElwOrSRciT1ZD9owmjPcG4AdmFOmeC/E36s0pqPIux56X0+EBkpDO+QLatpRUFBQFOrBO2rAH0cVhekZesQnRy4NPa0ftRUoGWp1s23qD6JfWEwU2dTRKCJYuCUkUKpLlBUvMSou7varvRb4Zw7rZjGWkN3kUimoEka3YAh+fiKYe8Ph6QObM8VbpGtkRXRSaSTVLUfqhQASq31wk3358948zuGFFlpSk2NYSHUCsdkkBbM2oFms4TUD0BcoHURTn4Qmx0sQRqCNBeI55fcHGfTns3Bgm8sBgKkBIAkJqUTMBK2J0Oa2hOWkR4kYYBUtamAAsspAOIZKqip1WZxc3+1nKRBbiGH6tQSoaFJCnTnN1ZyoOEuSXLgElwbADurYkKYEBPWgCU0pkqHZeOZmFwVUlyoKFjShKploSaHQCSoGlVJXLZKdGCQ+vN93gzw7gs9aUKpIACgkrKApQUEkWAAT3dhv5xZ6OcH61YmqGUNRU12AT1igLFVm8N3Ny7ypAHieZufbBbroSbJGA6MLlBKUlDU5gFJzKY3VlKjqwu2kRYzAFKRLIANCUzCKAlCLOJZVc6EcxVqSY6ApAOoihjMMKb7XG5SeYf4biJ3d9n0Q54LUhJzIpSHlJSvs2qUBcqJFLFTPbxjU+a/WqZLdWZZLyioKb6pABpJP1bGk91s16fLpKw9h+0uLpKQhIl5dCGDDmE6XiNipQuCopNBcUpSQLTKksokJ1Vq12pS7COaXVdlEhJloeSUrIW/WEgNURdmFnLDSLI6PTlpUSAgKSQylIQXvmLILku+Ylr2g1wbhgUK3dyVJCswBJJKg4BIdjdn1IcmGGXKbxO5Oph268TOyMvoupyWBLJTlVLGVMspFLpZNyd9LeIqL4dMRSkpUFBBpSJiUiwyqWqli/vYjYmOimUOQ9kDeIYArBB7uzWNyKkq5pO8KZZXqjhJ2RcUUhCyA6aQgq6xANSVJYVUlRS51AuA9iwO5ilk0mgTbVtMSEmV1z2pTZXtLKJ1JSLmMmKC7qZbG5UaJYKkmlXNWUXe9ib0iKsqYmnUiWFPSVKrCusJrJp7t7Ne9s7u1aekSqkISipSSZYUakKmKpUsgUgXD8w1JLOHMEpPAJy0q6wEA9WSCpIcoADJSlDJFtxowZoI8Gwa09ooVTFBIZ8iUube99N35AMcuW2uvOFbYWtk/E8JnUtS7KFAC0LZLNmCkso+LF3v3RALEIUkrKsoUuUlIrPW5JrupRRVd3fx+0wjp6kvATjfDx3wSlVhWNWsaCRcpPLUWZoJd+jRRUpSlzbtMJlKLTCEhIUAShkE1ughw50ABNQFaRNdMrWh09SOsVUTSvNNtdPLYB9UuYvpQaUsldFSaJbzKkmpTrIAzbWTroGIUT5lKUTWCCtXVBaq5lEwFKmSggMWF331GUEFwrFedJWUKluVLWwWyypJeXZKHTlu3uc0tBOX0UcZl0klkOokpDAl0sHNtzvdyASwcI4UJaAATWBqXNOwAfw2GkGJUphufE7wXKzwpjL2S5/RQJIKHUlJBoC1VPUDXUNh9kAE6vVeKy5KwSSe0ZAmqBn0rS6nRKSBqwAtu4DMSXyfhwoMfz4wv8Q4UoOpSgpiSkkEhyO+pIIdQ8DmZt4OVvo4SEwkifKIqCRL7IEzSZJpJBmMmpnc2ZLX0cQY4cM5dRSqtlA9aRNVQCZiSvQB9GfMHLEADVyCqaFEKVYAqpnH9JdBLJuDUadSR3XZwxKYFLKsnK+jK7CyeycnyO/O9RpeXh4zsZMZGRkZNwvjJHVKqUUjcgAnyD7nTnA1CzU2ULAdnlU0VPW4DBRF7hgb920FOIk0WAJcMFFIG+tVtL+qBMqanVKyUhRu6SrrDMJLMnufWfkXYgNFYTpnnezR0MCRJcPcnXXntu5hjCoXOi57BNmurla/hB5EF9GukpVFbFzMpGljca+YiZcUsXofKEckJONxpPJhqXAYPUSLEguNdb6RUOJSlIuRSD1LlIKWt2oAN2LAGwcpDpUTEBGcMWLukuQAdQSQ5DG9r2jMVUJawG26wkpzXIdAZgwLGkltBlJjTH9Rkf+jc0dSk2vy0YW+LwZSqFroof7PLfx+JhgTEbVqaTVRUxqwUKB0Y35bvE0UuIDIr+FXwMLZyQlY7HupLKzB6XLJSWIKjlZqWGvnaIeu7JdxQbLBUp5irZkk3sRpoWuzJJqFJdTmpNypAepQY5Aw9fK17PEhSqlb96khJzslJpHVlx3t2t4/VjSdop76PTXlBW6n9gsPxgwlcLXRkkSEA+Pxg4hURd7VJNLVUUuJzOzX/CT7LxNFPiP7NY/dV8DCPRDxk8EkEVJ3QCrMXSKv3aQE+HrpbDNKS5NSyWMzPS1ZdAc/VNr7j7YJiKSl1L1SzZg7jUABtHc3vsNwRFinTLAAoTVaWyxeoiu9i4fe2gdio6RFroHRycVIJLatbkAwgyDC10TPYj+I/haGFBiLVaSPFfGkFChzBiUmKuK0PkYQ0RakqW93sFKomKqzOJFlXcEDk3JgTAqfSqWNAAFJlmsmWLg3VYhTG9ybG2ke8MgqqCgFh7JpC6QwdZBYaWF7uxbenxOWmuWUuSQKplJAmVOXGZi2Z2APntcTXQeATeyCneok89yPiDBYKhe6OK7CX5H/UYNJMSrSd4o8YIMpfk/sv+EWoo8Wfqpn8C/wDSYARJt5pDJUA5egthxSXmd4Jc63JvmZ0gG7g0gKTdrgix7VwnMok6jXRsz6qUws3nEFFLlRSop/arDkIKlEBhqw5WdVME+HKAU1BqqTVdLILXSBqQ76HV9ytrvicfRt4yNCMjJsG8YKRLNdVLh6bHwHtaKiVF2JBWwdIXUkIqJGopKyACTruz5YKYkFspCTzUHAsb2gehrBqJdQIBMyorCgay6e6Xq0F1P3yW0+Pxl8l7HOjauwRYl39rwcQv91XsgV0fBTKSCRvpveDSDE31X0iUs/ZMVMY9KrHQ/AwRJiljHpV5H4QhHO0IdQ5MSRdyG0DXc6WveJcZKAlhwRsgOT1di6VOGNXhpYg0u88qT2gDOdAbkA/atcsxNiD7LzY2STLXS1w5UX7Ya1eqzaC7hkuI2xn6yyo50ZB6hLB7ndvGDia/sj2/0gH0UtJ/xf8AimGFMZX1r9I2X9ke3+kQYqWqlTgMx38IvRWxOh8oVJzeWjMWyliy7sm3fLbbObB3NolWmmWogMLVA1grLp7QAkhgW8t3dLepcnMfrX7jHNYlvBtX2YG+kesdh3Spw5ADEJIEsCnsyyjsR5Pu5bfFnTJ0cm1SR4Ej1a/jBtMLvRdwhXmP9IH4QwIMZZf5NJ4mBivi0uk+RiwDEUyJpueSEKBNq+UsAkvYVXLWcD/ERu4rcSkGhJYqzsZjEAkFikXZgzDyIFhchKlipZYoveZS7DRg53c6XuNiWj4lhQAlxQX/AGbAMGIB11s3s2AJ2k3GVvZl6LFpAse8dvKDyJo8fYYE9GMskAczBxKoy8rX6RKmjx9hitiZgIIvodjyi+8VcWo0q8j8IA5/hEd4lNIKgASE9oSGoBWoA+q+rmwivxaUTMSCyWF0MBQbatuX3va+0EOHp1IzFrimXlTvdRufMMN9REGLDqQQHASwUwFYHgk2ILgg5huSdNcJussqZ+jo7FHr+JP4waSID8CU8pOzW9wgwkxnfWn0kivjDkV/CfgYsCIMSHBHhAI54uVnXooXKnCAZacwqQVF3JLWYbalJTd4e1SGto10KqDWUqnuksbeB3qJyaaVJqCUkk0N1YCl9oCV7lk20Peb6xI1wxRMwsXzHrXKSy6R3GHdszixpZrEmr4jH0dEZG4yMm6tNQ9qan25xGmSaruV2CltNAZx2abu+z7kfaJMSqDsPEeO8SrwgsKGIJKUUuBoKzSu51LA7EC7mL+Nj8s7X+GTElAKbJLsOQe2sEkqhW4Ri6apaiCpBNxooH6w8N/XBP6QaDXZy9C5XFLHTMqvI/CKv6eIF8f4sEylNqrKBzfX3QrDlCpUx1a2Ium+a4ZNubDcd0wTmgFCqgbhVmPZFiQCE8wSfHW2kA+DZ3IBdwCWugXz94PoLEe8AKO4mUyCqzFKtQl5u5J05A+/W0b496c/yWQR4CoCWGLjX8+yDSJghD4FxdlKlqO7ja/9fwhh/TxzjP5J/VbYX+YOdZEE6YIF/p8D+M8YEuWbipThN99z5CJ0rajgw5UbJ0dd8r1MrVn8dmcRJPlESzlSlOoRTLqWxHa2USzk/wBXMQcElKs6XJU6EmmlQ3JOrBzsb6XEXuJpFCnpYJus0MCLiWAGyuCPB7bxtjl3K58xLhWJBQEjRNrcyTBJEyEngOPZSkk66eY5fneD36QWcOw18Izzl5NsNTEc6yPKpkBUY0x5xvEqEFXhbxOwiLFShkiU61MAslSqUEJbQEkknyAGvkKo1xCSKAUh012Wopcn63mDZvAbJpjXDlJWgHupJJUoUlYVskWdiEvfW+wU8vGUrMtX2g6lB00pSAFMLMVMXLXLk2DCNsbqscrujfAS0seZ+MGUqhI6LcVDKllTkFxroQHF+R+MMYxwjK+tt9CgVFfFrsfI/CKX6eIpcX4kEy1XurKPM29wc+qAbC5FDXyhyQqpDqUkhnADgDU1WD3Bs8PFQKkOQCAykgJZPgKQB4Ns2pLmCPC0LS1ZLhJBz1ISHJDMmyvC5DveBXSbIlJDaskqI6w6uFBgcpADaB7PtrhdXtlkYOAq7M/xH/SmDKZkJvRjibgpOtlee+27H3QyjGobu38zGVnbXYgmaOceVqEUkYqXvUPJvjFPHcQCEEvppBRKDkuFpqteoOxKT1mVDB6i583A0JIzAgVIcmwPVgF8lIDzGAzlt77bXmkINEsnUt1bV5VEF1rsxBcgXZt2KjHrCpNWmpdSrmstqnRh7SWGwSS74meiEZGRkZtVdaX9ZHjuNoILSCHdwrfsyVlgKOR2HqazXozRa8GlJBu767hmt3ct/wA8hDxqMylxnhqgorlFlB7CkJQAFElSnvVsTr4aQGHSUC0xJSRy01bQkN6n1jo8zBBQvcA2Ba99VOPz5wNx/RCRNqqBClNmDZW2SGYCw295JjXcvrKcoR5/SpIGUKPmwH4xQlTJuJW5uwe2iUuLjyKgPOHM/wDDySFAhSmH1Td/F2t/T2G+EdHJckcyHawDP4i538gojSFbjPs5b+IOC8FTLQNDZqgA67/Wf82H2QYscUwpVLKQO9ZRtluT5/nnBoCNFLwY52Xac/imWNn65XxTgkyWXGoeg2cp10ckDkTyL+FZPHyLKBBFtNW38D7fVHWF4YF33gPxLonh5pcpYs1rDzYb6xWWcy7vpY45Y9fTnq+khGgHrc/KK+CTNxMwPd7OqwNu6NvLxIh7T0GksA6rEF2S58Da48IYsHw5EuyAwtYO3shbkV3f9BvDeFCUhgSHaq4NxsnKOQ0APreJcRh6gAaSwACVMUsx7wpYlvhbdzBTEUySCG29cTyuz4anTmHH+EmUrrJRNBIZ7EqbQBh4tZiDbYR4w3SmjvguLW99o6arBg63JsdWbkB5wCxvQnDLZkkNyJL+BJctppF8oU5T/hXndKJTZUqPgSGfe7fhG+H4ebi1OsdmNkuCH0UnfY3hiwXQeSlTqzBhYuGI1IY763eGXC4VKAAnb/YQrlD1dfgbh8BQAzBQDAh6QG3YAEk3PqPhEOPwtSGzUvYBSgokMXJYkDx1u+rQdWl4imSHBuX53914mUrg5DxnCzMPNKkm4LkpBZJJuL2ezH2avE+E6VpsJgIPMBx846RP4NLmClaBTchN2B5kAs/zMAcb/wAPJKy4WpJJJNn12SHAG/u2sbtxpS5T6LkzpPL+rUr3Rd4PhJuKmpWoFKEgKDpVSRlcC2rvd7t4NB3hfQWRKUFHMQXD6EENSRoWZ/WfCGeVhUpDJAA19fPzhXKTw9WhcvC0gClRAcpDrd2F1Hzc83vrFXG4ErSqt3VZffKSOUsXZV9fPmYOzJX9beGkRqkWYCzWDPTp4wuSbh+OT43h0zDrC7gG6XBDh+XP86Xi5h+lST+0BB5p/EQ/Y3g6JiVJUO93i2Zd31fw/ItACf8A8P5anKVUE8kuE6WurW2p5k8mr+acys6sAp3SmUNApR5WEXeHS5mIpmTAoh8qAlWViGUWZ082LmlnEGeHdBMPKIUp5hYBiwD2dXPXZ2u14I4uSAGFhYFdKTVt1evg1/6wfyWWWX0qIQSCDv3l0qacLihLKLN7NWs8e1YakJJN9Alv2YbuDw0NuY2pEecGhRUnswkWdFKR1N3rAfUsC9+bBmVLix2iUi9KTe1yovdvAA/4vUIy8Xh68tGR7pjIzboZiXEbwnElSmCwVIGig7p8CBqI3GGIl0qzYsjjmGZ+vlDwUtKSPMKII9cYeO4b+8Sf5qPnAVeGQdUpPmAYiPD5Xo0fdHyiuSOJg+ncN/eJP81HzjPpzDf3iT/NR84XTwyT6JH3U/KNfRUj0Uv7og5DiYhx7C/3mR/NR842eOYb+8Sf5iOT8+ULn0TI9FL+6PlGfREj0Mv7og2XEyfTWH9PJ/mI+caHGsP6eT/MR84W/oeR6GX90Rr6Gkehl/dELY400/SknTrpX30/OMPFZHppX30/OFY8Fw/oZf3RGHgmH9DL+6Ico4U0fS0i56+Uw17RFvfGfS0jTr5T/wDcR84VvoPD+hR90Rr6Cw/oUfdEPY401jisj00r76fnG/pOT6WX99PzhS+gMN6GX90Ro9HcN6BHsg2ONN44jJ9LL++n5xv6Qlell/fT84T/ANXcL6BHsjf6uYb0KPZByHE3fSMn0sv76fnGxj5XpZf30/OFAdHML6FHsjP1dw3oUeyDY4nEYyX9tHPvD5xsYtH203/eEJn6uYX0KPZGfq3hfQI9kHIcToMSj7abeIjP0hH2k+0fnYwljo3hfQo9kb/VvC+hRByHGnI4lGtafvCNianSoe0Ql/q5hfQp98Z+reF9Cn3wchxp16xPMe0R6ChzEJB6M4X0Q9p+ca/VjC+iHtPzg2XGnZbHce6KOLlpAclDclU07XvuGhYHRrDejHtPziWVwHDp0lj3w+RXDYgOIIQKJR60h81qb6kkBj6tY8yEnUlybk8zGS5KU6BokhXLa8cJi9RkaBjIlSGMjcZCUwRhjIyETI0I3GQwwxkbjIAyMjIyEGRoRuMhm1GRkZATYjBGRkAbjZjUZAbBGzGRkMo8mNxkZEhgj1GRkMnmNiMjIAxMbjIyANRsRqMigyPUZGRIYYyMjI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xQSEhUUExQVFRQVFxcUGBcXFRcYGBcWFRUXFxUUFxcYHCggGBolHBUVITEhJSkrLi4uFx8zODMsNygtLisBCgoKDg0OFA8QFCwcFBwsLCwsLCwsLCwsLCssLDcsKzcrLCwrLDcrNyw3LCwsLCwsLDcsLCsrKywsLCsrKysrK//AABEIALcBEwMBIgACEQEDEQH/xAAcAAABBQEBAQAAAAAAAAAAAAAAAQIEBQYDBwj/xABBEAABAwIDBQUGBAQFAwUAAAABAAIDBBEFITEGEkFRYRNxgZGhByIyscHRQlLh8BQjcoIVFkNikhdT8TODstLi/8QAFgEBAQEAAAAAAAAAAAAAAAAAAAEC/8QAGxEBAQEBAQEBAQAAAAAAAAAAAAERIRIxAlH/2gAMAwEAAhEDEQA/APYwUqLIUCoCSyEDrpLoSKhboumlNug6XRdMuk3kHTeQXLH7Y7TdiOyiP8x2p/I0/VdtkNphK0RSn3xk0n8VuHep66LjHKvs4i8cCFV0e0cLzYuDXcjkpG0+DzSstC8W1LHce48F5v8A4LNLKYyCwt+IuGn3UtqPWoKhrtHA9xUtjlg8E2WbFYmSV5/qIHkFraaC3TvKC1Dk/fUJoHFyeGt5lVTqyoAHVRWzEpH4a0u3g5wPp5JW2juXZ8lBJijJXUEDqoX8XvcRbkusblUSweiiV+HiRpAcWk8QpDXLo1yK+ZfaVgFbST/z5XSRSE9m8EgG2e6W3ycEuwm0v8OOyk+Am4PIle9ba4JFVwiOYDdDt7xHLzXm7vZbC53uSuaPA/NSxF7R1zJRdjgQeqkCFccH9mcLDnLKT0db5LV0uy0TRbekPe8oqmpYFfUUKrW4JUB5AeCy+Vxnbqrikw5w+N9+gFkFhCMk4hAFgo1VXMYLkhUdXrPyVo3yDlnZQsU2+pojul4J6ZqtNVvne/Nn5paNKJP3dCze+UKDcoQhUCEtkFAiE0uXB1TyTRJITbKC6Vx4hHauGov3H6Jomlqi4jviN/Z23907t9L2yUOrqn7pMZuQPhIXnH/VmSKZ0VVS7pa4i7HZ24GzgFNFbMH77i+5eSd6/O+a6U7yDcc/JTMUxmkq3CSF4DnZFjsnB3dxuuEUawj0LZbabtAI5jZ2gcePIHqpu0GL00Rs915OTBd3idPNeU1WJ7p3Y/E/Zc4Zrm5zPHNalHpFDtHE87oBZwBNuPXgrxgXlNPN6r1jDWb9PE6/vFjc+ZtmeqDq0rq0qoqppIzY+B5psVU88VRfArjXu9zxUancTqo21eJCmgbI5pI32j3dc+KKrK1hGmShMqpAfid5pG7RU8o+K3RwITDUxE/G1QWkNcWjee8gdSqzE9t9z3Y2nvUSsAdmPe5LN4lHmguv8ySTOBcbDgAtDhtRdedUZs5bHCJsgiNxRPVmxZ6iqNOKtmVJtw81ZVSZDZAcopqSdQurXKhZr2WA29oKiVm7DcuJAABtfottiGIshYXSGwHmegWY2f2h/i6wi1mMY5zRxvcC562KlGLg9kFU9m9JURMec93dc+x5F1x6BdZKKtw9tqiPtIm5drH7wA5uGrfJeuucR1HJOycOY0/Qpg8mj2lpyAe0GaFqq32a0Mj3P7MtLjchrnBoPGwByQpg1iVIlCoCghI94CgVuMRRC73AAczZUNxmrEbQToXWPjxUeOoa4Xa4EcwVmcX2wp6n+VDIHOad424DTVUT6x8ecbi3u4+CzaPRQ9d4yvMY9t5WZOYHW8Crak2/YdY3A96mwb50DXj3h48fNYjbnYNtU3e/GPhkAzHRw4hWVHte13+mfNWcOPl2QaB3m6v0fO+J7OzQSbj2lrhm1zdD1BC1mIzvp4mMLg5z4w6/FtxmtntzUh4bkBY3yC8yrXFzySb8PAaBYn0pIHqzgkVVELFS43rSLencSQBqSAO86L2zDo9yNjPytaPIBeSbF0Xazh5+CPM9XfhF/VeqQT3Vg7YnEHRnmLEearYorK2B3hZceyzsqCmblciwCWvp4p2hsgJaDe3VJO7efuj4Wa9Xfoni3FBAOytMdB6qFPgFM0ndbvbti7ja+g8VYYni8UMbnuINhkOZ4BZHYTFDJJMHn33HtPpl0CnBr6VjLWYG2HAAJ9RhsUos9jXd4COwaeAvz0XeKMjR3gfuqMxX7CxEl0JLHflObfuFW02FTMfuPG5bjqLdDxXoDX8xb5eafJCHizhcJis5SUrBmS556mw8graOo4Cw7goVVRGM5ZtOh+hToUFmx9mlztB6lKZ2gXcQOKqMcrtwtYPwDfd38B8145tltbLLM6GNxa0fEQcyeSaNXt9iu/OWtN2NAAtpmLk+qq9iK/sq1hOj7sP92ip8OG9E3PS4z77/ACK6thIIIyINx3rI95BRu8RqqrZzExUQMf8AiA3Xjk4D6q1BWgvadChOuhUc017rJxQW3Ugyu1OKOijc5vAFfN20m0E9TI4yPNgTZtzYeC+qsQwwSAgi915btV7JmyuL4TuOOdrZFB5Ls1ihppQ4C4Is4dF6xhTv4tgdCC8HiBkOhOgUDZH2W7krn1u45jCAxgOTzrvPHIfl48V6fCA0BrQGtAsABYDuAUs0Yz/Jkr8yWN8b/JTKbYUjWUf8T91sYypUbVMiM1S7KlujwfBS/wDB5W/Duu8bfNaJjV3a1XFeT7Vskbk9rm30uMvA6LKOpL5r6DnpmSNLXtDmnIgi4K88x7Z1sUhay+6RvNvqBci3oVm/nB50+Gy5MY5xDWi7jkPutLVYS4mzQSVLo8H7EXOb+J5X4BEq4wCEU8bYwb2zJ/M46n6LRUtQsrBIQrKGpsOq0NnQ1LC34hvcRcXFl2bIGhzzo0E+SwFQFXS4jMzJsjgOV8k0b+lfZtzq67j3nNZ7araDsWE30WZdtFUAW7Q+QVBjGIPlyeb36BNHHDMbfVmR7id0EBo6cSp1DWuglbKz8JzHMcQfBQMPIb7oAAOSkTFY1XsuG1zJo2yMN2u9DxB6qyjK8Z2b2gfSPuPeY74mfUcivWcHxSKobvxOB5jiO8Lcosgla22mnL7IYntWgyaISNLTxFuo6rAV2ITU0hYTfdPHPqD6heibqxm2FE6SYFgBAYASOdzyUozVZjznlxc0XdqQVi34Gx0rpCT7xvZbUYAXGxljYeR3r+oClN2IkOkzP+J+6z0ZijpWtG6OPM8QpAhVzPsVUj4TG7+4j5hcjhE7B/Mic08TqD1uMlOh2zmKmllvqx2Th8iOoXpUUweA5pu1wuCOIXk88fJWmymPSRPERaXscdBq08x0SfoekgpFyFUzmkWx3slCUpj3WVClc5LKrxbG2QtLnEABeSbT+1wgllO3e4bx08Oag9C2nxERSs4gtzA6O1TKLEWSfC4d2h8l5HgG001W55ncCQRbKwAN72Wlics2j0qFynxOXmsFbI34XuHirSlxWbTfPomo9AjXbeWPp66V2ryrOmJOpJWlXrZRwWQ2wxmKGqjjky34wQeHxEWWopWLzr2rUnaVUXMQ5+LzZT9fBoafsyPdsudRRXWSwBskZA3ju8tbL0egiZubznW71J0Yyva2LXN3BvHvPIKjZicjHlzhvA6jl3cl6JX0tO/RpPXRVEmzkL9d4dxH2SyinjxuF+W+AeTsj6rlUkHQg+qtpNhqZ/GQf3D/AOqiT+zOE/BPMzxac/IJlRm614CoppBdX+L+zGtaCYZmzD8pc6N3hvXaT4rB4hh00EnZzskjf+V9wSOY4OGmYuFKq2dUjn5KwhqQ8AEgO+f6qjwqgfK8RxtLnHgOHMknQDmt7huwbcjPISfyx5D/AJHM+FkkNZ98RCKSvkgcHxuLXDiD6dQvSqXBIG2tGDbi73ifPVWdNhEZybCw/wBjfsr5GcwX2ogWbUx56b8fzc37LW0m21E8X7drejrgofs7Tn/1Ioe4saT5AKuqthcPk/0i084y5npe3or2CTWY2ZT7hsw2I6g6EpIXJsGzvZANjeXNAsN/JwHK4yIT2RFpIIzCqJbAHZEAjqL/ADQ3D7ZxOMZ5asPe3h4JYQpsaDlT1RB3ZBuO4H8Lv6T9FYtauT4WvFnC4+XUclzhLozuuu5v4XfRyKhYzs9HMCWgMk4OGh6OCocMo+wbYizybu6G9reC3FliZK3tJJSLHdle3PQhriOGmhzUuCZ2iFx/xgDIRfVCqNeQolU3JTExzbrVV5J7UKOV8Dgy/Wy8IdERcEZr7CrMOa/IhYnHvZhTz3cG7jubcvNZHz7hVa6GTeGYORHMfdejYNjUMthvhrvyuO6fXIqbV+xp4P8ALly/3N+yjf8ASiqHGNw63H0KzRooae9iFY01OVmaH2eV0fwbzR/smIHlcLR4fstiAyMkni9p9SLp3+C9o6dW0LQ3UgDqbfNVlLsxUZdpM7/mT8rK5otn42ZuJeeun3V6JtFIHfDmOfD9VxqcGje4vcLuPE+inggCwTXSKivnw6GJjn7gO6C7TW3BUe+XEk/+M9ArHHsXjDHxA3c5pad38N+JPPos5/EE/v8Ad9ERa7zeJHmF2iIOiqGlWGDjekDeBBv5a+dlBZRqU0LiIi02OoXdgVHRjFDxvAIKyIxTsDm52P4mG3xMdq0hWDF2YUV5bsvswaHtmPO88vsHWtdjRl6knxWgjaSbAXujFMRZLUvY0/ALGxzDg43+idBiZiaRuXd+ca/8TqomLSKkbHYynPgwZk9/JdjWOdk2zW8hy6lU0FWxxuXZnXeuD43VjA4HQg9xCokxhd4wuMa7CQDUgDvCCQxqh45Tgx72hBAB458LrqyvZo07x6aeahY/WNLGsv7xe3LkM0VTRCoJ9x5t/utb1V1SdqB772H+lhHrf6LhE6y7MkURYMmKd2xUISJ2+qqc2o6eqxdDgc8Jfvbr95733ab/ABOJ0OfFahrl0aVLNGUdFnyQtZboEK4J6EIWg0hJup6RBzIQn2SEKAujeTSUKBS5Ne+yRcZ9FRFrsQDAsfim0rnEtYbDmNT3KFtXjd3FjDkNTwJHI8vmqCJ189f3+qzqLuKRS4nKrp3KfE9VE8PWi2XpLAyn8WTe7ifH6KhwmkMrs8mA+8efQLa05AAAyAy/RDTMUge5hMRAkGYvof8AaeV+aztNXVDszusH9Ofrey1wVPUwWcTzJPqlWo8MruJLu/8ARTI6p/TyUdoXZgRFNBs1CyR8jQ8PkcXuO+c3OzORUmTBwdHEd4v8lZBPATFZmpwt7NRccxmB38lD7BbZip8Vog1wLRk4aciNfDMIqhMZ5n1XSGHNSjF0UatrWQtJe5rbcyB81ETZq8QMLuNlkxVvnlY65s2TeOfDceAD4keSocf2mbKd2N28OYBt66hScAxgEtiAABuSeJIF8z4eizarcw4nb47nqB8+asoZg4XaQ4dP3ks6TkocgINxcHmDY+YWkbVr0oesazFp2/j3v6gD6rvHtFJxY31H1VGva9d2OWWhxt5/A0easqate7kPBBdgpVGY91tUILlCELShCEIBIUqQqUMKROcuMs1lA+yz+2eK9hBZps+S7R0FvecPCw/uHJdMS2gjhBL3taBxJC892p2jjrHAxPDwxu6bcCXE37jpfmEtRQSyknX9/v5qTTHjf929FCjYb/b9el/JWNJTOJyBy9P0WILCF/0/RWdFCX9BzP69ygQUhHxW7vHj9ldUklstB5LSL+gs0BrdB+7nqreB6oKV6lVmLMp2bz+J3WtGrnHgOQ5ngg0bHZKvrJVmoNoJRdxIIOe6dB0HEJH7RMPxBze73h9/RNVd76e16pGY5B/3AO8OH0UhmMQn/Vb5n7Ii5YV0aVUx4rHwdfuCmQ1gOg81VTwqfarB5KgRdmSCwuvZ5b8Qby7lcQG6lgIPOptiZ3fFM4f+9IfQFZ/FNgWsBcXFzug+puvZXNuFX1lCHBMV86zURaSDlY2TqZ/ZuDgbEG4716vj2xrZcwLO5j6rDYnsVUsvutDx0yPkVnBcYPjjJgBfdfxaT/8AHmPurRwuvM6jCp2fFE+w/wBpPyUuhxuoiyDzYfhlaT6mzvVVG+dDdPjplnKTauTLegY7qyQt9CHfNXVHtC12tPKP7mEfMILqlpVd0VMqaixYO0hk8Sz6ErRUAlfb+WGDmbn7IJjYckKa2DLMk+KFVOQhC0BIlSXQF0hSEpLqBspVLi1RutJVxIFR43Ddp7ioPANtsadPUObf3GEgDrzUbBK4wSB7QDwLTo5p1afIZ8LKLtTTOhq5A4HNxI6grhTyKI9jwiammaHsY3PhbQ8QQrctFsrAdMgvFcPxd9O7ebe3EfXvXouAbSMmAubHr+qmi4ljzRCLH98FLpw1+jge7P5fdSjhjyLM93r+Lw4D5qiJPibYW5+8+2TL8+LiPhHr0WWxCsfI/tJDc8OTR+Vo4BaCp2eey5sTxPE/qquopeCxdVLjlBaLaKNUKjkqZIDkA5n5TlbuPDu0Xen2ggfk53Znk8Eeuh81YzYluanwtXemMb/hkjd/TIwny3lPhoenqFrB2oGFabD2KnpAxur2D+9t/Q3V5RVDcgwF56Cw8yirimapYC50zCB71h05LsVqKY5c3Lq5c3K0MLQmGBp1Cei6gjuoGHh8kx2ERHVoPeApicFcFadnqbjBGf7G/Zdo8Epm6Qxj+wKYlupgSKBjfha0dwAXW6ZdISqOl0iZdCBUl00lIoHXSISWUBdJZKksgUhRKmC4UpCDzLbbYFtX7zfdeNHfdeeSezatYbAMcOYJHoQvo8xhN/hm8kwfOv8AkKt4xA9zgrXBtj6pjhvQkDndq93EDeSe2IcgnkZbAsKLGgFtlp4KcWzC7NATrq4OclMCquswKN+rQVcXQSmDG1WxMT+Y7iqSq9l7HHJ7h4Ar0y6QlTzEeUj2RD/ut8Y//wBKfQ+yxjNXx+Ef6r0ZF08wZ7DtjoYrXJPcA0K/p6RkYs1oCeClurinppKaSkKoCUxOSWQMQAnIQIAiyVBQCEWShAFIlskQIhCFMCJbpoSoFQkSlQAQkSoCySyEKhyLpLoKBwKUFMSoH3QCmhKmoUlCEqASFKghUIhFkFAIQlQIgoQgRBSoRSJEqEDUoQUoQIEqQoKAJRZIlKBEJt0JoRCEKByEIUAUIQqEQkQgAlSIQLdOCEKACcEIVQl0qEKgQUIQAS2QhAicShCBLpAhCAulQhFCRCEAhCECWSIQgQhKEIQJdCEK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7" name="Picture 11" descr="C:\Users\snk\Desktop\NSS talk\download (9).jpg"/>
          <p:cNvPicPr>
            <a:picLocks noChangeAspect="1" noChangeArrowheads="1"/>
          </p:cNvPicPr>
          <p:nvPr/>
        </p:nvPicPr>
        <p:blipFill>
          <a:blip r:embed="rId4"/>
          <a:srcRect/>
          <a:stretch>
            <a:fillRect/>
          </a:stretch>
        </p:blipFill>
        <p:spPr bwMode="auto">
          <a:xfrm>
            <a:off x="4876800" y="3860153"/>
            <a:ext cx="3352800" cy="2231136"/>
          </a:xfrm>
          <a:prstGeom prst="rect">
            <a:avLst/>
          </a:prstGeom>
          <a:ln>
            <a:noFill/>
          </a:ln>
          <a:effectLst>
            <a:softEdge rad="112500"/>
          </a:effectLst>
        </p:spPr>
      </p:pic>
      <p:sp>
        <p:nvSpPr>
          <p:cNvPr id="11" name="Rectangle 10"/>
          <p:cNvSpPr/>
          <p:nvPr/>
        </p:nvSpPr>
        <p:spPr>
          <a:xfrm>
            <a:off x="76200" y="1378803"/>
            <a:ext cx="6781800" cy="830997"/>
          </a:xfrm>
          <a:prstGeom prst="rect">
            <a:avLst/>
          </a:prstGeom>
        </p:spPr>
        <p:txBody>
          <a:bodyPr wrap="square">
            <a:spAutoFit/>
          </a:bodyPr>
          <a:lstStyle/>
          <a:p>
            <a:r>
              <a:rPr lang="en-US" sz="2400" b="1" dirty="0"/>
              <a:t>A</a:t>
            </a:r>
            <a:r>
              <a:rPr lang="en-US" sz="2400" b="1" dirty="0" smtClean="0"/>
              <a:t>nalgesics, antipyretics </a:t>
            </a:r>
          </a:p>
          <a:p>
            <a:r>
              <a:rPr lang="en-US" sz="2400" b="1" dirty="0"/>
              <a:t> </a:t>
            </a:r>
            <a:r>
              <a:rPr lang="en-US" sz="2400" b="1" dirty="0" smtClean="0"/>
              <a:t>                  &amp; anti inflammatory drugs</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4" descr="data:image/jpeg;base64,/9j/4AAQSkZJRgABAQAAAQABAAD/2wCEAAkGBxQTEBQPEhQVFBQWGBgVFhUXFBgUFBcWFBcWGBUYFRQYHCogGBslHhUUIjEhJiksLi4uFyAzODMtNygtLisBCgoKDg0OGxAQGywmHyQsLCwsLCwvLC8sNCwsLCwsLCwsLC0tLCwsLCwsLCw0LCwsLCwsLCwsLCw0LCwsLCwsLP/AABEIALUBFwMBIgACEQEDEQH/xAAcAAEAAQUBAQAAAAAAAAAAAAAABAECAwUGBwj/xABNEAACAQIDBAUIBQYLCAMAAAABAgADEQQSIQUGMUETMlFhcQcUInKBkbHBIzNCgqEVUnOy0fAIFiRDU2J0g5KzwyUmNDaiwtLhZKPx/8QAGgEBAQEBAQEBAAAAAAAAAAAAAAIBAwQFBv/EACkRAQEAAQMEAQMDBQAAAAAAAAABAgMRQQQSMVEhE2GhFCKRIzIzUoH/2gAMAwEAAhEDEQA/APcYiICIiAiJExW0Upi7Gw/ZxsOJtAlxIdPalJtA6k9mYE6cdL9x90y0sYjaqwPgb/CGbs8SzpB2y4MO2GqxEQEREBERAREQEREBERAREQEREBERAREQEREBERAREQEREBMdSqBMkxP1vZ8zA1u0MVU0CLe/O62XjrlJGbh+M0D4KtfOQ5YgZnAqK2hvwpYi1tToB8J2Mj4zFU6S5qjKo7+fgOJm77IvuuTNKrwJfmDdqxGpvxqUnuNefYOwyKzNe7FWDW1PQEjQ3OtJONtdeInT/l2jxC1bfnCi+X32kvB4ulVBNNg1uIubjxU6iTM8b4qZlL4rkGeopCgU2JAuVGUC5va6VwbgZjwtode2UcTWptlszadb+UMt2BtZrONMuvEel3XnUVsBTYWZQfFQflMGJ2PRqBVempC3yjL1b8ctuEpWzQYba7BwrPYEc6nAmw1D0VNxppfnw5GY20qinL0lzrpanm5W9HpAbka2t9oeEnfkKkLZc624Za1VdOYsH5/s7BbFitgB2LdJUBPK6Mvd6LoQQOw/EAgMa7TrC/2uwik5F9Qb5S3O376zNX2y6tlsh4DUspvbkStjryvIlbddCthlD3uH6GlcWAHVQKDoANQeHKWPu4wQBKhD5szEGrTVgbZhZKlxz17TB8pz7wZbh0AI42qIba2Oma+nhM1LboP82+nYA3K/2CZp8TsmsL5czqQL/wAoYPmsblRUVgNSNL8BfjpKHBVs4qdHlIAAC9A/cSCVU5tb3vyOnAEb11FPFXANiL8jx9su84HfOXw2xquj50BNiVamysvMrelVsdSeN+PPnmpYLEJ1Sh4j66tYXvqFYMCdecG9dIK4lRVHbOYSniVAFm5XtWR7cNPTpgkce+x7dJLwwrHUtl/quis3fqjAdo9nvbN7m9DjtEumktW7aR9jD5mX16lQH0EVh69m77aW/flGx3NxE0gxtQcaL/ddD8WH79nCTFrNa9yO4zDuT4kLzhu38JUYk90N7kyJFGKPZKjFd34wbxJiYBih2GVGJX9xBvGaJjFde2XCoO0e+GroiICIiAiIgJhqdb2TNMNTrez5wyo20MYKVNqrahRw5k8AB4m0h7N2br09ez1m111WmOSoOVu2Ntavh0PA1cx7+jRmA94EtwO3kqKzFSuVOkOob0fZz7pFs7vlytnd8sG8S1s6mkXHokDKxF3vdRYOtzYHiCO6TsZsxaln+rqgaVF0YHvt1h3GazalQVclTpOiCoXQMlznVgG4HrghRYa6njebaltFCcpNmHWGVgAQLsMxFtJM2tu7J223dbsvGs2alVAFWnYMBwYHquvcfwk+80mLxKGrQxFJlb0uhfKQfRqC638GAPtm6MvC8LwvBeLygMrLUXi8RAXiIgUsOwSmUdkuiBbkEp0Yl8QMfRfvaUNKZYg2YeiMtNIyREGyNkPZKESVEM2RJSTJQqOwQbIsoZJ6MdkoaQg2RWNhc6ATSYzaJdwi6LmFzzbX4TNvE5DCmCctgbd9zx9wmpoddfWHxE1FvD0CIiS7EREBERATDV4+yZpFxNWzqO0H3giGVrtvaIlb+iqK59Q3V/wYn2TINkUbWCeiQBbMxGUEMANeFwNOGknOoIIIuCLEciDxmnw+IOFPQ1b9DwpVTwUcqdQ8iOR4ESMpJd74cspJd74YdoBaL06aU8wzGsBdrKy2XQBGNjmvy1k38kDpHqhtXzXGUG2ZcujcbSFvEGLKyItQCm73yK40K21OtteAN5uXxKrT6R2VVsCTf0eHI85kk3u/DJJ3XfhosVs4UujQMW6SrQAvcsOiuW1JPo6E25XPdIPlY2/5psyqVNqtb6CnbiDUBzsOyyBz427ZucBevW86YFaaArRU6E5utUI5XGg7pxm19nrtfa9fDPrhsDh2pX/+ViRbMPVA9hp983Tk8zw3Tk8zw3nkq2953syizG9Sl9BU7b0wMpPihQ+0zT7774Yk7RpbF2ey061S3SV2UNkzKXsqm40QFiSDxAFuM43yK7UbC7Sq7Orej02ZCOQxGHLcPFekHfZZd5U8PXwG2U2rSGjlHRyLp0iIKdSm3io9oY24GdHR2WP3f2zh0NfDbSOLdRdqFbDooqW4hDc2PYtx4zdNvLWOxDtMIi1hQNY02VigZL51tmDDgRx077TBuX5R8Lj8tO/QYk/zLnrHn0T8Kg7tG7pO3+pBdkY5VFh0FY272DM34kn2wOO3W8pW0Mb0nQbOpVjSClwuJ6E+nmy2FQG/UabrZHlPotiPM8ZRq4HEXC5atmp5jwHSi1geRIAPbOT/AIO/Xx/q4f44iX/whsMn8jq2HSHpUPaUAQi/aAT/ANRgek7171UNnolXE5wjtkDIuezWLWIvfUA8AeEu2XvThq+EbH03bzdcxZ2psthT65ykXsNbnuPZPI9+sW9XdvZdSoSXNQAk8SEp1lUntuFBnRblf8p4j9Bj/wDWgdlh9+dnP1cdhvbVVT7mtN5hcUlRc1N0qL2owYe8GeD+Q7ZNDEYjFJiKNOsq0kKioiuAS5BIDDQyV5TtgfknEUMfs1mwwqllZEY5RUUZhZToUIzXU3GnfA9zlZzG7e3PP9krimUKz0qi1FFwA6ZkfLzAupI7iJ5b5D9rYittHo6uIr1EGHd8j1qjLmDUlBylrcGaB7xE8I363u2hs/adXD0cW7UlKOiVFSpZXUPkZiuYgXIve9ud9Z69ujvHSx+FTFUtL+jUS9zTqC2ZD7wQeYIPOBuYkTa2Jalh6tZQC1Om7gG4ByKWsSOF7cZymz9861bAYbGilSpmv0hs7lkUUmy2z+jYkBm7gp0PIO2lZhwlbPTSpYrmVWyniMwBsffMsBKykQOa3lP0o9UfFpz+yrGo9i31vPl1RZe64J9s328f133R8TOc2Co6aqwFia9ibEXtlF7nU8xfhpYaASnK+XqUREh3IiICIiAmp2xi0WpSpPoagbK3IMpWwPjebacZ5Q+ND+8/7JGplccd45a2XbhbHR4avf0G0Yce/vEzOoIIIBB0IOoPsnF7I2+CBSxBII0SrzHYH7fH/wDZ06YtlALDOp4OuoIm4Z45zeJw1JlPhhOwqYN6bVKXdTqFV/w8BLqWw6QYO2aqw4Go5e3gDp+ElJjqZ+0B46fGZFrKeDKfaJvZj6V2Y+kDefbK4PB1sW9rUkLAdrcEX2sVHtnm247bWweFLps5MT5y5xT1POkpVWasAfSRuGltPGdN5Rth4rGnDYekithVrJVxP0gV3VT1FU6EWLHU6m3ZO2A5SlvmvfmpiqW0l2jUwj4Ko7LWVDUFRWq0cmcq6gCx9C4/rHtnv1PzfaOCRnRatCuivlYXHpAEeDA8xqCJzflm2P5xsxmVWarRdKlMKrOxucjqFUEn0WJ+6JwHkz3/APyepwWOWomHuWSoabZqLMbsGS1yhOuguCToQdAs8onkvbBo2MwrtUw6m7o31tEX0YMOug7dCOOupG83d3nqYzd3aNKuxerh6LpnOrPTamShY82FmF+eUGbjygeUPAHZ1ehRrpXq16bUURLtbpRlLMbWWwJNjqTNBuvu3Vwu720q9dSj4ii7BCLMKaU2yFhyJLObdhEDS+R9cffGHZ5w2YCh0i4gPZgemy5GTgR6XHjfladHifJxtHaGKWvtTEUVRRbLRJJC3uUpqVAS/NiSfHS0f+Dx18f4Yf44iezQPKPLrhUpbNwdGmoVErqiKOAVaNQAD2CZNzf+UsR+gx/+tK/wgf8AgcN/aP8ASqy3c/8A5Sr/AKDHfGtA4ryQ7xpgq+IqVKOIqq9NATQpdLkysxvUFxlB7Zst6Nr194a9LD4Gjlo0bterUpo2Z7A1HUMSFAFhlzcT4ST/AAev+Jxn6Kl+u81vlQ2a+zNrJjsL9GKv09O2iiqptWSw+y1wSOfSGB7BsTYS4HZfmatm6OlULNa2Z2DM7AchmY2HZaeOeQEf7TP9lqfr0J7Yu0kxOzjiqfUq4dqg7Rmpk2PeDcHwni3kAH+0X/sr/r0YHWY7YFPH7c2phKugOFw+Vx1kcCmVdfA8uYuOc4XdLbdfYm0noYgEU7iniEFyCv2K1PtsDcdqkjjw9P3fP+820+7D4Yf9FIx5WtyfPaHnNBf5VRGgHGrTGppntIuSvfcc4HV7drq+z8RURgyNh6rKwNwytSYgg8wRNL5JkH5FwYIv6DHX9K5nl3k/326PBYnZeIb0WoVvNmP2WNNiaJ7AdSvfccxPVPJWLbGwX6P4u0DrIlIgViUlYHL7xH6c+qvzmg3eYGo9lsfODmNrFjdSCdSeBUXNtFFha03u8J+nPgvwml3fH0p1v9P2WPFeI/fS01zvl6ZERJdiIiAiIgJpd5sAtZVpnRtSjdjaaHuM3U5bfjEtT6B17XBHIiy6GRqWTG7+HPVsmF38OJxNBqblHBVhoQf31EzYHaVWj9W5UdnFT906Tokr0cWgWpo4GjDrr4/nLNPj9gVqfpAdInJk9L3rxE8WWlcf3Y+Pb52Wncf3YeEtN6W+3Rpt3i6n5zMu8dE9agR6tS/4ECcyeyJk19Scsmvn7dWm2sKeVZP8J+ckU9q0OWJqL6yv8hacrhchUq+hLL6VjcLZ81rd+T3yU+GokHLUAPo8e5Dm072t7u8TrNfU24dJrZ/Z1FPHj7OMp/eIX4yR0tZhbNQqg8rhgfZOKxWCVVLq4IFvHUsNLdy39olx2O+tyul9Re3okA3uO+XOoz/1XNfL06ihswU36VcDhw/56U6at7CNRMu06vTUnoYjDO1NxZ1BYBh2EqBp7ZyGFoVSA1NzwJ9FmGo5dl9eEz+eYpGKipVJHYS/H39h902dT7xVOo+1bPd3AYHAPUfD0atE1AA4LM6nKSV0dja2ZuHaZ0C7eoH7ZHirfITkKW8WKGmct3FFPyl43nqHrU6L+Kf+5v6nD7tnU4s3lC2JT2pRpUVxdOiKbmpdkzZjlKgauth6R7eUbJ3aejsStspKtGrUenXRHDFUPT5tW4kWznhfgJiG3qZ62Fpn1WK/KV/KOEbrUKi+q9/iZc19O8rnUYe2v8k+5eL2fXxDYhUK1aaKrU6gcAoxNiCAdc3Zym18sGwfOtmO6i9TDnp0txKqCKoH3Cxt2qJRMRhPs1MRT93/AGzOlemdEx7judXt7b6SpqYXmKmrjeZ/LjPJFvCG2ZjcC51o06lWnzJp1VbMAOdn/wAwTT+QVSm0nVwVbzZhlYZTo9K+hm0we4FXC4tcZs7H4UFSStOoxX0W6yG17rbu0sOYvPRaVfHkBiuHc/1WzWPOzafAS5ZfC+6cNDuyf95drfosN/lUrz0KcslWvTqGscBT6Q3vUTKHIPG7C5N5m/jK6/WYSuvgCR+KiNm7x5f5Z9yehqHaWHX6Kofp1A0p1GP1gH5rnj2N62npfkwH+x8F+iHxMpit6cLURqNenUyOpV1dAQVYWIIBlN3dsYLD4alhUrHLSXKpZHBy3OW5ta9iBeDeOqia6nt3DNwr0vbUUH3EyZSxCN1WVvBgfhAyxEpDXKbfP8ofwX9USDstvpKV+dRefawkjeXEKlaq7myjLc/cWaHA7QAxOGzCxerTFOn+arOBnfv7BFu3zXnzymN3tesxETHqIiICIiAnIeUQehR9ZvgJ185LyhfV0vWPwnLW/srj1H+OuGWtlN+qRwP/AL5Tc4LeConHXvBsfbyM08xmgOV18Db8OE8OOeWPivl455Y+HXfxjpv9Yit69MN+Ijz3CNxpUvZdPlORXMOJzDwsfw0MyXnX695krp+ot8yOp6DBN9gj1at/iZadj4U8Hqr4hWH4CcxKhrcNJn1cOcI36uPOMdC271I9XEj71Mj8by3+Lj/Yr0j98qZpFxDDgze8y8Y5/wA78BHdo+qd+l6bf8gYtR6NmFiPRqC1jx427B7pibA4xSWNNyTxsA3Jl+z3M3vkFdouOz3W+Ez09t1B9ph4Owm/0uLY3fT91fiK9YOtQ0nVlFrsjW5X0I05jwMwU9ogEeguhTs0CchcaX+N+2SxvPWHAuT2eifeSJVt5qjCzt/9Kn8SDeV243xn+G7Y3xl+ETzqmVyFNL3uvaQmY2+63vEuxFaiVsoYEXsOH2rgEi5vYmZvyrTPWWkfGmqn8AJfTxWGbrUUPfTqMp9xNo+lb4sOzfxYwCjQJC57WJBJ0uLnW452tblMfmC8qq62sND9nMeBvxBHjbtk7o8E3KuntVhLTs/CHhiGX1qZPwEy6GfqF0svUaVhYkce/t98oJuvyJTPVxVE+t6HxMfxZqnqNSf1al/lOV0c5w53Rz9NZTxtRerUceDsPnJVPbmIXhWf22b4iZKm7uJH80T4Mp+ci1NmVl40qg+4xHvAmbZ4+zbUntOXefEcCyt6yA/C0Nt7N9Zh8O/93Y++ah1I6wI8Rb4zrd2diqEFeooYtqoOoVeRtzJ4+6dNPLUyu0q9PLUyu0rTefYVuvg0HqOV+AEyDZeCcZvN8Qo7VJYe83natY8Rcfh7oSryvPZjjnPOX4euYZ85fhxdPZOG/m8XiqXtOn+ESQmzaw+q2o/g6k/rNOix2z0qjUWfkw4+3tE52kJtyynlOWeWF+XLbwGpTrs+JrjEutujQABM2Uem9gL2FgB4zW7vVS+0MM7EljXpkk+uszb3n+UH2fATY7pYJaWJoNU+saogVT9i5GpH53wnLK3PLb0+Znc9fX24leyxETu+8REQEREBOS8oLfRUvXP6pnVvOR3ww71EUKt8rX/Aj5znqy3CyOOvLcLI4qJWqjr1qbj7t/hMBxS8yR4qR8RPBdPOcV8u4ZThmlq9ktXEIeDKfvCXkcxJ2TYSUuAcgFQGB7COIKi3jd1HtkQGbChtLLlsmgAHWOpV1cHXgbrr4+E3HbluO3KBEm4fFqAFcEgFyLWtdsttDwtZj7fGZ3xNBiCVPWB1vaxN34Xv4eM2Yy8tmMvLVysntSongxHo3tyzaWGuvfNfMs2ZZsreVzS2JLN12aUIB4gH2SkQbqhANQLeErmlsTZ8G67NKESkSpqZzmqmeU5Zadd16ruvgxHwMk0trYgcK9T2nN+teQovLmvqTlU1s5y3dLbuM/pEb1kX5CdLszHmpSBewfgwHC47O48Zw1GrJqVL82B7VYqfeJ6NPX38u2HUXl2FXFW7pydffOn5yVAfo0BHSCmzIzEi+UjiBa1/GY8UyWHTVHcHghZmB+4OMlYfaCquVabKPBfgDO/fHT68Vbf2hbKhYseBNNgo7zpc+Et2ficOQL4unf8ArAp+taY8Ri0brL70J+U1eIGHPFaY9gX9kjLUx5iMtbC+ULb+MopiXdHStUBsmUhkXQHOx5nXQdsjbq1mfaOGLG56VT8zNTjUUVamQAC/LwHObfcRb7Sw3rE+5GPynK572SeHgy1plrTHGbTun/bu91iInpfoCIiAiIgDMNTDgzNEDX1NmqeUjVNhofsj3TcxDO2OZr7q0m4op9gmvq7kUeSAeGnwnbSlo3Z2R57X3FXk1QeFRv2yHU3LqDq1nHiFb4ienZZaaYmXHG+Yi6OF4eVVN2MUvCoresn/AIkSM+yMWv2KbeBZf2z1w0B2SxsIvZIulheEXpsLw8fejiF62Hb7rA/G0wtiGHWpVV+5f9UmexNgFPKYX2Up5CTen03O9Ji8h/KCcyV9ZGX4iXLjaZ4VE/xD4T1OrsGmfsj3SBX3SotxpqfYJF6bHiovSeq4JTfhr4Ss6qvuFhzr0YB7tPhIdXcJR1Xqr4VGt7ryb0vqovSZe2hibSruZWHVrv7QrfFZGqbtYteDo3rJ/wCJEm9Nn9kXps4iRLn2XjF/m6beDMvxBmF0rr1sO/3WDfG0i6GpOEXRznDJEjHFkdalVXxS/wCreW/lGnzYr6ysvxEm6ec4qbp5ThLBmRKtpDGOpf0if4x+2Y6rmoMlO9j1n4C3PL2nvk7WIt2ZcDVLs1Y63Nk7lXQW8dT7ZsRiZEpoFAUaAaCXTbnTH4iQcRMb1LzHEy5VW7R7d+sHq/MyZuE1tpYc/wBZv8t5C28fpB6vzM6fyc7DJcYpxYfYHjzno0cbdnDQ0ss+o3nF3etKZWW0xpLp7H6IiIgIiICIiAiIgIiICIiAiIgIiICIiBS0ZRKxAsNMS00B2TLECOcIvZMTbPU8pNiGbNW+yEPISLV3epn7I9030QztjksRufRbjTX3Ca6ruFQ5Jl9UlfhO+lLQzsjzipuNbq1Ko/vGI9xkWpuhXHVrse5kQ/K89QyiUNISbjjfMibo43h5NU3exa8DTbxRgfeG+UwNs7FjjRRvByPwKz104cdksOEXsk3R07w53psLw8pwW6lWvXV6y5EUC63vmIJ59k9P2bgRTUAC1pKTDgTMBLxxmM2jpp6WOE2hERNdSIiAiIgIiICIiAiIgIiICIiAiIgIiICIiAiIgIiICIiAiIgIiICIiAiIgIiICIiAiIgIiICIiAiIgIiICIiAiIgIiICIiAiIgIiICIiAiIgIiICIiAiIgIiIC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5" name="Picture 5" descr="C:\Users\snk\Desktop\NSS talk\download (10).jpg"/>
          <p:cNvPicPr>
            <a:picLocks noChangeAspect="1" noChangeArrowheads="1"/>
          </p:cNvPicPr>
          <p:nvPr/>
        </p:nvPicPr>
        <p:blipFill>
          <a:blip r:embed="rId2"/>
          <a:srcRect/>
          <a:stretch>
            <a:fillRect/>
          </a:stretch>
        </p:blipFill>
        <p:spPr bwMode="auto">
          <a:xfrm>
            <a:off x="0" y="0"/>
            <a:ext cx="4191000" cy="2718892"/>
          </a:xfrm>
          <a:prstGeom prst="rect">
            <a:avLst/>
          </a:prstGeom>
          <a:noFill/>
        </p:spPr>
      </p:pic>
      <p:sp>
        <p:nvSpPr>
          <p:cNvPr id="25607" name="AutoShape 7" descr="data:image/jpeg;base64,/9j/4AAQSkZJRgABAQAAAQABAAD/2wCEAAkGBxQSEhQUEBQUFBQVFBQUFBQUFBcVFBUVFBQWFhQVFBQYHCggGBolHBQUITEhJSkrLi4uFx8zODMsNygtLisBCgoKBQUFDgUFDisZExkrKysrKysrKysrKysrKysrKysrKysrKysrKysrKysrKysrKysrKysrKysrKysrKysrK//AABEIAOEA4QMBIgACEQEDEQH/xAAbAAEBAAMBAQEAAAAAAAAAAAAAAQIEBQMGB//EADsQAAIBAgMFBAcGBgMBAAAAAAABAgMRBCExBRJBUWEicYGRBhMyUqGxwRQzQnLR8BUjU2KS4UOCouL/xAAUAQEAAAAAAAAAAAAAAAAAAAAA/8QAFBEBAAAAAAAAAAAAAAAAAAAAAP/aAAwDAQACEQMRAD8A/cQAAAAAAAACNgUHlKtyzPKVRgbLklqYOsjWbIBsPELqT7SuTNcjA2vtK6mSrx5mkyAdFO+hTmHpDEyXXvA3wa9PFJ65Prp5mwAAAAAAAAAAAAAAAAAAAAA8KlXkBnOrY8JSvqY3FwBA2QAatbaNKLtKpFPknd+SzNTdeIlPek40YSlDdi7Obi7Scnyunkb2FpU1FeqjHd4NJfNAY4bGwqX3G3b+2S+LSPcNmNwJOaSbbskrt8Elm2edDEwmuxKMvytP5GrtmV4KC1qSjDwecvhFrxPSrs2lLWCutGuy/NAbRGc6pQnTt6urvXyUKvaT6KeqfmbGExe/e6cZRylF6q+jvxT5ge7M6ddx0eXJ6f6MLkYHSoYlS6Pk/pzPY4jN3CY2/Znronz6PkwN4AAAAAAAAAAAAAAPGvU4LxAxrVL5I8iAA2Yxmmrppp6NO6fczlyviHJSe5RjJxa/FUlF2e9yjfhxPWWzFHOhJ0nyWcH3weQHQIc77dOn9/DL+pTvKPjHWPxNyjWjNXg1Jc07oBSpKN7L2m5PvevmzWnsmi23uJN8VdfIuLr1FKMaUFJtSbcm0kla2aXG/wADBrEvhSh17U35ZIDyWDtf1FWcXF2alJzjfWzjL6G/Tbst5Wds0tL8bHngsMqad5OcpPelJ8X+1oerYGhLt4hcqUP/AFU/+UvM98TOrFrcgpxtmt7dkn0urMmCw27vuTTlObk+i0ivBJHu2BzqvrKrgnTdOMZKbcmm3u6JJfM6EqaTvbO1vAu8zFsAeNLFwlKUIyTlHKSXD96Gtj8S7qlS+8lm3/Tj7z68jOnsymoxya3PZknaV+OfXiBtGMkW5ANzAYvPcm8/wt8ej6/P59E+emrnT2fi95bsvaXxXBgbwAAAAAAAAAAxqTsjTuZ153fcedwKS5GGwOfGCVWpB6VIqou/2Zr4J+JhPHtpU6a3quafKFnZzm/C9tWem0+y6dT3JpS/LPsv47ps76UrJJb18+bXDyAypwailJ7zSV3zfE8fsNNS30rS5xbjf8yWvie5ALclyEuAYJclwDYuS5GAuauPxfq0rLenLKEeb69FxNlswnBNp8Vo+KA8dnYPcTcnecu1OXN9OnJGzOQlLgaWKx8YOzvKb0hHOT8OC7wNs8YYmEpOMZJyjqk7td5pepq1fvH6uH9OD7T/ADT+isZ4jCRpKLppRlHSKy3l+KPigN1mDk01KOq+PNP98hCopJNaNXXiGB28HiVOKa4mwfOYPEbk7cJZrv4/r5n0FOd0BmAAAAAGNSVk2ZGvi5aIDXDZAAbJcMjYHniqSnCUX+KLXmtS0k1CKebSV31tnYyI2AuLkIBWyEJcBcEIwKS5GQAS4bIBJq6azV1a6yefJ8DV2VhFCLukmm1KWrn/AHX43Nq5ANfG4twaUFqnZvi1nu9Lq/keONrRnQlOL0i5xfKUc0nyd8rdTzlU9bVSj7FKTbl707Nbseiu7s96mzKTlfdV7pvk3za0AYLJNaJ2kum9qvP5mw2Wat/oxbA8MVG8XbVZrvX7t4nV2LjN6KOczS2ZX9XVlDgnl3PNfMD7UHnQndHoAAAA0sVLtdxunOqvtPvYEICALghGBWQhAK2QhAKS5GQC3JchAKyXI2RgAyMgC5GGyAeOzaXq4uLWUW1HqtU3528D2bNPEY1xnuRhKb3VLJpKzbWrfQw9fWelKK/NU+iQG9cxuaTVd8aUf+sm/iz3oKSVpyUnzSt8APRs420pblaEvejbyf8As7DOL6R5KD5St5r/AEB9hsfEb0UdQ+V9GcRdI+pTAoAAHLk833v5nUOVLV97+YFuQhGBbkIRgW5GDG4FbJcGIFJchAKS5GRgUxuGQCsxbBGAZLggHmqK9Zvu/s7tvG57b65fE0sbi3BxUY78pN5J2ySzfyPOO0oaTvTfKa3f/WnxA6DqdEYSlcxTustOa0IwEmcf0l+6X518mddnG9JX/KX518mBsejFbNH3dJ5H5v6OT7SP0XCvsoD2AAA5VX2pd7+Of1OqcvGq031Sf0+gGFyEuRsCtkBi2BWyMMxuBbkbJcXAXJcjZAKS5GQCmLYuS4FZi2LkbAEuLmFSoopuTSSV23lkBPVx3t5q7tu9yvcynCMsn5NZGj/EHL7mEp/3PsQ83m/IscHWn7c3Fe7T7PnJ5gSez4J/y5OnLXsSyfVx0ZsUYSiu3JSfPd3cuudrjDYGnTu1nJ6u7bffJmc5XYEbOD6Tz7MFzbfkrfU7jZ8z6R1b1Evdj8W7/KwHv6PPtI/SMD7KPzj0eXaR+j4JdlAbAAAGhtSPsy5Pdf8A20+KS8TfPLFUt6Eo81k+T4PzsByUxc86crr5rk1k15mVwLcjYMWwLcjFzFsC3JchLgW5LkbIBbkuRsgFbMWxclwDZGxcjYBs1NoUnNRgtJSW8+UY9p+bSRtXI2BhWc0v5e6n/cm1bpZmtLG1V97TbXOm95f4uzNxSI5c15Aa+HxkJ33XnxTupLvi8z2uWVuHiYNgSTPjMZW36kpc3l3aL4WPpNs4ncpu2r7K8dX5XPloLMD6P0ap9pH6Hhl2T4v0XoaH29NZAZAAAAAOHjYbtR8p5r8y1Xis/BmFzo7Uob0ctdU+TWjORRqXXJrJrk1wA9mRslyXApGyMgFJcjZAKS5GyACMXJcCmLBLgLkBGwFyEI2BbkIRsCtmDZWznbYxvq4WXtSyXRcWBx9tYrfqWWkcl38X9PA1sJC8keJ19iYbekgPsfRzD2ij6Q0dmUd2KN4AAAAAAxnG6PmtpQdOe8tH7S6c11R9OaW0cNvRYHHjJNXTunxMmzk+udCW7L2G9fdf6HSjK+gGZGS5AKYsNkuBTEXJcCmII2AZGDFsCtkIGwDZCXI2BSMlzyr1lGLlJ2S/fmBjisQoRcpPJeb6I+UxWIdSTlLjw5Lgkeu0Ma6srvKK9lcur6mqkBnRhdn2/o3gNHY4OxMA5NH6Fs3C7sUBuU42RkAAAAAAACSRQBwdtbOUkz5WlipYeW7K7p304x7v0P0WpC6PnNt7J3k2kB4UMRGcVKLTT4/vQ9LnyU41MPK8G1zXB96OrgduQnlPsS6+y+5/qB2LmJN4lwK2QXJcA2Ri5i2BWyAxuBbkuRsjYFMWyVJqKvJ2XN6HHx220sqWb956eC4gdDG4yNNXk8+CWr7j5rG42VV3lklpFaL9X1PGpUcneTbb4sxSAI39nYNzaJgcE5s+22JsndSbQGzsTZu6lkd6KsY04WRmAAAAAAAAAAAAwqU0zMAfO7W2OpJ2R8ZtHZbi9D9TlG5zsds1TWgH5lh8bVpZRk7e684+XDwOrhvSFf8AJFrrHNeWpvbT2DrZHz2J2fKPAD6OjtOlL2ZrufZfkzaUuR8NKm0SE2tG13OwH3LZLnxscbUWk5/5My/iFX+pLzA+vbMZzS1aXez4+WLqPWc/8meMnfXPvA+qrbVpR/FfpHP4rI52I28/+ONuss35HFKB6V8RKbvOTffp4LgeRlGDZuYbASlwA04QbOrs7Zbk9DsbM2C3a6PqsDsxQWgGhsjY6ja6PoKdNIsY2MgAAAAAAAAAAAAAAAAAAA8qtFPU5mL2RGXA7AA+Kxno9yRxsRsOS4H6ZKCZ4zwkWB+V1NlyXBni8DLkfqVTZkXwPCexo8gPzP7HLkVYGXI/SP4JHkZR2NHkB+d09lyfA3sPsOT4H3tPZkVwNmGEiuAHyOD9HuaO9hNjxjwOtGCRkB5UqCR6g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8" name="Picture 8" descr="C:\Users\snk\Desktop\NSS talk\download (11).jpg"/>
          <p:cNvPicPr>
            <a:picLocks noChangeAspect="1" noChangeArrowheads="1"/>
          </p:cNvPicPr>
          <p:nvPr/>
        </p:nvPicPr>
        <p:blipFill>
          <a:blip r:embed="rId3"/>
          <a:srcRect/>
          <a:stretch>
            <a:fillRect/>
          </a:stretch>
        </p:blipFill>
        <p:spPr bwMode="auto">
          <a:xfrm>
            <a:off x="4648200" y="381000"/>
            <a:ext cx="2143125" cy="2143125"/>
          </a:xfrm>
          <a:prstGeom prst="rect">
            <a:avLst/>
          </a:prstGeom>
          <a:noFill/>
        </p:spPr>
      </p:pic>
      <p:sp>
        <p:nvSpPr>
          <p:cNvPr id="25610" name="AutoShape 10" descr="data:image/png;base64,iVBORw0KGgoAAAANSUhEUgAAAHgAAABkCAMAAAB6rgQAAAAAe1BMVEX///8AAADt7e2/v7+mpqbx8fFFRUWsrKzT09M2NjYnJyc7OzvW1tZLS0tXV1f8/PxdXV2MjIzk5OTo6Ojd3d20tLR1dXXHx8dRUVEcHByGhoafn59jY2PIyMiSkpJ+fn4uLi5CQkJtbW0XFxeYmJgiIiINDQ1oaGhxcXHcoKhgAAAFDklEQVRoge2aaZeiOhCGKSASNsMSwi5BFv3/v/AGpHvGliXT2s65Z6gPTbWUeSBJReolivJPGs19v42JXDBuRTAe3UobD3n+TW5kgbCeSZH9bgju/MGHbPyorr/JBdNACi7AkwhuIdGIoiXQDuARr7jut7iqB3Q4IgZ4M5habjgcQ9eiz4JLqCanYZvBOhg3xwBdgE+jn3wPrEF5c0idbAafAN0cNEDBSlzXTfrt782Dg8mT6DIfPryhm58FxzcH2ccg3gg+gXpzwvGOn+rqsimmK+grLa2C1eAc8g/HeHZyocttNqNC3I1TdyurQeix1BxTgJpcfRasYBsYDvIUTmfRaMQtbX4lQT4wVQPwHccHGBatJ8FK6Q2LUZ0jZvlUQW3KZhIaGaY3zAAjGYKTMaumlcu2vwlW1FjTtKELY880iEJZ54cPFzcsb4MFIji+zYTIGQ/x1pSUMKRBghVS2ml0d2UMMvX51tfNh0QwjNQuP4YancD72gM/YU7V5KESZl11W8M1+6i9ASuMaIkrVmJ87XKklBeu/3gvfxrSwaPiAnhdAFtfUl5u14EYWYc3Y4WVlya3T2/HKsOsMuFNs+qr0e4vgVVzB+/gHbyDd/AO3sH/JzAJwyBE7wcHWS9KKu9FPSQPDo7g6VHW98abwT6IZ/+h5gJJme5FYNxNJXI0lczvAmswFZehKaPSbRqqpcF08iTVAbJaoDj2pFn+AfggBcbJikJFL+ATre4XFJE7iyfhSQz2eTta9UTLSyfD1joPSgg5mZdNpQEFyU3xIxls5lOY95WzdJJE7kETTTk6EXV6f1ovGaOLY0ARE4X6TVKc1sUDw02ixdulR2jHO4gb01EI7Sx9uSVagLi8DJra5cCDkq8Ge2PCz5taQfV58gTFKH71eEH8YsDGYHxNXM8YggxuLgQHDJangKqbRfnb//hqtaGits2c+KUa3bl8/DSzqrngqL88Bn+YdrSj+74gcXIQo1Iy7n/tpOhYG7Mdh8/dQ49Giakt9nJ4hdPjSaRDIoY67uw78Ss8g78kyxAM9t3ioybQLmo4yIfL/EmUwVVM1jatP0cv9OG4+vObpyb9DM6mmTDbeGSu/JziguehEvjgT+KXtSl+ieSago21luPC1NfuAEUHV/Q09rjItLhoIgnxKy7sloi/PFq+XZFCW6ohyqEIxAV0tgiWU6GI0STst+R8NJ3LiJXoOg5VdqDbsdM3TMb4WrRuiQVX5tfgwh3FOMhyFdWixFt7nSXA5UXmGRFp4Z+BHXTcAGumrFb6arC9g3fwDt7BO3gH/xvg7i+BkXi6eHgJ/gYwwWcAMFc2Tv0Q2ABgGeNwWiT/DJj2tSiXiHNcfkc5gPnLwWwCUvCWHiQFmK4WEpMRzLE8GKYHV+LD0gTTuVRLmKWi5tOlwdnkRIvg2Mq2qwOUcVGdE8OsXgcmodu0G81EplUSBR9guQT7Ct7uamHlAcrlfCN43H4UFCup8WASk2swpPNFjYJmvViAgtY6L0pUc9/qDxpRCF1Jp5s5GZ8tVlHLLwIY1a6MzPfLyLCA+Myc0ze+ROJ6RqWKLS6A1AOZhPvS3rBxypLaaxpxfhdHcNLk43YzuQ2j3ze1TdmvgaR+J6p/VW+uyxLVy8xh1qQjoZvaZiT2sv74SiOx2Y2SVgQCOKTQ+7YZGU19y+qwWk/Cl1uQpRVV1Ch91bskaRNPD5ZfpDJ61svRWr2hej9h/wGsiFF79AD98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572000" y="3418344"/>
            <a:ext cx="4572000" cy="2677656"/>
          </a:xfrm>
          <a:prstGeom prst="rect">
            <a:avLst/>
          </a:prstGeom>
        </p:spPr>
        <p:txBody>
          <a:bodyPr>
            <a:spAutoFit/>
          </a:bodyPr>
          <a:lstStyle/>
          <a:p>
            <a:r>
              <a:rPr lang="en-US" sz="2400" b="1" dirty="0" smtClean="0"/>
              <a:t>Aspirin, also known as acetylsalicylic acid is a </a:t>
            </a:r>
            <a:r>
              <a:rPr lang="en-US" sz="2400" b="1" dirty="0" err="1" smtClean="0"/>
              <a:t>salicylate</a:t>
            </a:r>
            <a:r>
              <a:rPr lang="en-US" sz="2400" b="1" dirty="0" smtClean="0"/>
              <a:t> drug, often used as an analgesic to relieve minor aches and pains, as an antipyretic to reduce fever, and as an anti-inflammatory medication</a:t>
            </a:r>
            <a:endParaRPr lang="en-US" sz="2400" b="1" dirty="0"/>
          </a:p>
        </p:txBody>
      </p:sp>
      <p:pic>
        <p:nvPicPr>
          <p:cNvPr id="25613" name="Picture 13" descr="Aspirin-skeletal.svg"/>
          <p:cNvPicPr>
            <a:picLocks noChangeAspect="1" noChangeArrowheads="1"/>
          </p:cNvPicPr>
          <p:nvPr/>
        </p:nvPicPr>
        <p:blipFill>
          <a:blip r:embed="rId4"/>
          <a:srcRect/>
          <a:stretch>
            <a:fillRect/>
          </a:stretch>
        </p:blipFill>
        <p:spPr bwMode="auto">
          <a:xfrm>
            <a:off x="1143000" y="3276600"/>
            <a:ext cx="2560320" cy="2133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5638800" cy="830997"/>
          </a:xfrm>
          <a:prstGeom prst="rect">
            <a:avLst/>
          </a:prstGeom>
        </p:spPr>
        <p:txBody>
          <a:bodyPr wrap="square">
            <a:spAutoFit/>
          </a:bodyPr>
          <a:lstStyle/>
          <a:p>
            <a:r>
              <a:rPr lang="en-US" sz="2400" b="1" dirty="0" smtClean="0"/>
              <a:t>Each uncoated tablet contains </a:t>
            </a:r>
            <a:r>
              <a:rPr lang="en-US" sz="2400" b="1" dirty="0" err="1" smtClean="0"/>
              <a:t>Paracetamol</a:t>
            </a:r>
            <a:r>
              <a:rPr lang="en-US" sz="2400" b="1" dirty="0" smtClean="0"/>
              <a:t> IP 650 mg, Caffeine Anhydrous IP 50 mg</a:t>
            </a:r>
            <a:endParaRPr lang="en-US" sz="2400" b="1" dirty="0"/>
          </a:p>
        </p:txBody>
      </p:sp>
      <p:sp>
        <p:nvSpPr>
          <p:cNvPr id="3" name="Rectangle 2"/>
          <p:cNvSpPr/>
          <p:nvPr/>
        </p:nvSpPr>
        <p:spPr>
          <a:xfrm>
            <a:off x="76200" y="76200"/>
            <a:ext cx="1524905" cy="707886"/>
          </a:xfrm>
          <a:prstGeom prst="rect">
            <a:avLst/>
          </a:prstGeom>
        </p:spPr>
        <p:txBody>
          <a:bodyPr wrap="none">
            <a:spAutoFit/>
          </a:bodyPr>
          <a:lstStyle/>
          <a:p>
            <a:r>
              <a:rPr lang="en-US" sz="4000" b="1" dirty="0" err="1"/>
              <a:t>C</a:t>
            </a:r>
            <a:r>
              <a:rPr lang="en-US" sz="4000" b="1" dirty="0" err="1" smtClean="0"/>
              <a:t>rocin</a:t>
            </a:r>
            <a:endParaRPr lang="en-US" sz="4000" b="1" dirty="0"/>
          </a:p>
        </p:txBody>
      </p:sp>
      <p:sp>
        <p:nvSpPr>
          <p:cNvPr id="26626" name="AutoShape 2" descr="data:image/jpeg;base64,/9j/4AAQSkZJRgABAQAAAQABAAD/2wCEAAkGBxQTEhUUEhQVFhQXGBgYGRcWGBgZFxwYHBgYGBgXGBgZHCggHBwlHBwYITEhJSkrLi4uFx8zODMsNygtLisBCgoKDg0OGxAQGywkICQvLiwsLCwsLCw0LCwsNCwsLCwsLCwsLCwsLCwsLCwsLCwsLCwsLCwsLCwsLCwsLCwsLP/AABEIAKYBLwMBIgACEQEDEQH/xAAbAAABBQEBAAAAAAAAAAAAAAAFAAMEBgcBAv/EAE0QAAECAwUDCQUEBgcGBwAAAAECEQADIQQSMUFRBSJhBhMycYGRobHwI0JSwdEUJFOSFWKywuHxFjNyc6Kz0gc0Q0RjglR0g4STpLT/xAAaAQACAwEBAAAAAAAAAAAAAAAAAQIDBQQG/8QAMREAAgECAwUGBgIDAAAAAAAAAAECAxEEEiEFEzFRcSJBUmGBkRQVMjOh4WLBQrHw/9oADAMBAAIRAxEAPwDb1HCkeoUKABQo8LU0DrVtS6WCFq4hmw64ACbwngOnaxdubXjp1Vxwr56R5/S5/DX+Uv6+kF0INPCeAw2sWcy1N2uKA9FnbjHTtoZpIxxCmcFqbsF0MMPCeAkvbqTlk5a8aM9N2sOJ20gh69oIyJq44QAGIUCUbaQcC/8ANo5+nJdHNDm6WwfWAAvCgZ+lkZlu1Oj/ABRwbYRrSlXRoS3S4QCCkKIEraKVO2WOB8jDptQ4wXQyVCiN9pEd+0jPyMAEiFHhMwGPcAChQoj2i2IRRRroASethgIAJEKASuV1kDgzcHHQXlQ+7C/pdZPxv8K/9MW7mp4X7FPxFLxL3QdhQD/pbY3bn0g1xChhjlDn9J7L+Onx+kLc1PC/Ye/p+Je6DEKBA5SWX8dHf2wv6S2X/wARK/MIW6n4X7D31PxL3QXhQKHKGy/jyvzCOL5SWUD/AHiVw30wOnNdz9hqpB8GvcJzZgSHUQAMzHULBAILg4ERS7VygRMHOGbKKErDyL6Xu4XhXexgpsjaMlBUBaJPMqZSElaQpL1KccIWSXIeePMsUKIP6Ys/48r/AORP1j0NqSfxpX50/WDLLkGePMmQoijaEr8WX+dP1j0LbL/ER+YfWFlfIeZcyRCjyFPhHYQzseVR2PEw0gAhWqZFe2mu6tTpyBfm1KFGclSdB1dsG52MDpiwZhSUTKXTfHRL0YMX66QpcRA0rFCBiSQebmCqSAXGOB0bHSPBmJKHCRm+5ODBjXX3S7P4wSWzqdM6mlAX0L+nj1JAXu+2SQOkaH3XD17uBhXAgpmoKkhBDuQA80ULmv8AiPFuyPaFVFQ4AYX5gNMiCOp8y5gkiysenMyoVO7NjThCFmq99eGo78IV0AMvkAuoO/4qxSqSXI3cBTJ1R6QtxRaqf9bPNJo+AJPUdYIS7Ia+0Vr7vZlC+yn4z3Jrhw9OYLoCCqexAdyFNdE5OtCQRjk3COKUSKKNASwmIL0cmoy+UTRYy736uDVKTpR26+NY8IsKma+MGfm0aMe+C6AZReI4kVF5BLNU4cG79I5U4uxPR9mcyzajHxiSuQEglSks2JSkAVHDA1pxj1JEugdBIrRsHJBYaa8ILgcsc6oTdqwdYugGhbDq7HGsT1CgiJLlygQ1x8qh8Kt2RKWMBnCGdmBmhLFRHkknGPSxX1lCA9LVVx5xLs854ggknWHbMqLIiJVsnXUkjFiYCga1JLk6nWCe0uhAS1WlKaE14B8YeaMdWKTsUOZZFKUpQFCpWJbM6+uyIs5CkllJIPHDs9dUGpNhTMJXM3nJug4BLlg2sPWnZyVWeYRRUreHFLF0xr4facZ1FTa04HmauDaTkmVOcfaIoHr5F2bg+USi7RCtFoTeSCDlUUZzRzjXh5RdeTvJ9C5SZ011Xw6UgkC7kS2ZxbCNOpVjTV5HNu5TSSKqFFs4hzJgM1OrYl9Tw4xa+VWzJUpF6W4Iq1SGfUxSbUd4M998chmAT2eEV79TV4epbSoOLefvWgXXMZgMT3evXCIq1bxBTeoMKtwg3sXZSbQgE3ncFwWAS+L5nNonbY5MplSjNlLJYi/eqWyPU8Q38Jzypi3UqcbtalPkSmmpcb1zFzg/9lj39kE0pq8D1zUlYxCtWoaXrpPi3bF22JyaC5SZk5ShfF4JTQ3TUFRIdyGLBu2L3OFGOpXOE6rXQr6E+vXrSGpYHPGnu1L5UwF1sWwOZ1g5yi2OJKQtCnS7F8QTh3xWTaE85QsrMtQhnYqwwrE4zjUWaJVupRbT5BZUoNhEZcsaevXp4suytgqKAuYspvAEJADtkVFQNToIhcodimUkLSbySWy8hn5xCOJg5Zbkfh6kVmZzk1txdnmAXnlKICkk0qwvAZEO9Mc41VJeMOlLN4dYy4sKxt0nARlbUpxU4yXeeh2RUk4SjJ8OA5DU7CHYanYRlGuDJxrAG2y5fPKWRLEwFBClBbsACHahYs3jB2cawDtko88SFTCd3cTNF1hdxlnBzj1GFLiI8SZKWUxQwN/FZuqOeLlONOJjsgpOISyqNemFOIuhiNQOqHJIUSQVTGUq8CVJN1JxFMgSzVwEdl3iWIWMA+4WNdKa1xhAPSbMq8ApJu1c84a4sCl9fVIlpswcG8qj50OONK4xDN8PvTMSMiS4LEUoBiMMB2+jOWkuTMLMd1AYhkkpZ8Xp2luEdRkjaE0plrKSxAoe0DOA1o2lNE5SQqgmSUgMnBVoQhQwzSSIm2i9zCypRLgdIXSKimMBrWfvCv7+SP8A7aInBIjIl2Ta01SgCoN9nTM6I6R5uvirviTatpTErmJBACQghwM12hJ8EJgJsiZvJ/8AJSj3hH0idtIe2m/+l/m2qJNK4kxtG3pxQ+4fupm1T7/s2zw3jSPczbMwEsmVSfzfQ93nVS9cWAgNIV7H/wBiPESYkLxNf+bV/wDqI+cTyq5G7Dtg2ipU5KSmWzqqEsqgOBfhFgWaiKjsj/eE9a/3xFsX8oploWI9LFBrHLxhOzUjsz5REZ1dDSkKzmOEscGhSIsgJj+0z7Inq84qFuBSs3sy4MXC2oeW3FPmDAW3yiBrVNGejsfXyiFWjvEQmrorFnmsG9aw4JvsLTpc/dVBQ7NQtKVFLG6HKTdyzEQ9qS0ps80IYAIUWFeDk6x04ejkqxcmjDqzbTSM7tRaaBXonRs+31xjQrNaFfZ5CUlk82m8sZAJqOEZ5a1+1D0BHh64Rc/sqkS0JDmXNSiuLFgY18XUzL1KqVO1r8bELbKyJSjXm1BV0nHripSlG+XxCTkPPHM99M4v1s2WoS1GcoKupupAFA5AeKWtHtVY9FVOwnB3ieDhZZvMVWre68jTdmKAkSgABuJ8hDO2pnsJg/V+Yh+wynlS/wCynyER9sI9iumQ8xFUUs/qc8pSszM57GYrgnTyI4HxjXZUz2aBolP7IjKJqN9ePR0phr398aoJe6KZDyi/FpaX8/6HGTtpyQK5STHkLHFP7QjO5lVr1bRsQ3bSNB5QIaSqnvJ8xFETL9ouh7qd8W4ddj1I5nd9DWVzPlAflJMezqHFPnBSYiBXKFPsT1jDvjjopZkSqSlZlNsw3kvmpLd4D+v4xuiRGKWRDzE5m8nzHr+EbXFe1uMfU1Nj/TP0PUMzsIdhqdhGQbILnYwAt9rkX5gVMQFNcLyyq6opBAJul6VYnODs8G8G7epj82jLeUm0Zsq22gS1XQVgkMkgky5YOI0DfzMTjTzysVzllVy5Jt1mYjnJTvUBKgGcuC4LVSfynjHg2uQ93nLNmCFXgWvEs3WYocnaVomG4llkhQa6kG6pwqoZgSo11MWKdImy7yJ1oBWEpUqVLkFRZSiUjnHSnpFRckYmtA0pUcvF/wDexGNS/AO/bLKQhp1mpQm+G1YOTqSxOcerPabMb1+fZy5B3ZoFXvV3hw7orMzZ9pQuZzIdZUm+JnMgXqpSykziAtTdFhjlhEFUy2bswoSkFb1N0k3kIJKL94pdKRQZQbpPgw3jXcXZVrkKmLKrVJMtSUpuiagMQQXZ21rxyq/JE9F9J+1SlgLUovOGBKWo5CiyVULAFZIwEUz9GWt1IuAy0zN9aWxQtUwkAqCjdK1FgK8WiJtba2+AkSpiUgsSlxvAA5scBUatlRqhfRMTqWV2aKlApdmIO4tLmbQupRRgXcU3noAw1h5VnQWBmOAEByoFRKFO5OZNXPGMdtawtZUEJQC26MAyQNMyH7YYuDQRYsJ5kPiPI2Gz2NTovCWRUKqki6yAzNVJIUQnBLjBqPTdnkpFEqIBJZMtyrnEKvAlLX2Cq0D14xjZTHQIPhXzDf8AkbNZ9nELQpQAupQSyUh1NMCw4ALG8D14QSUdIyXkO/26TU+/mfw1xrKktHLWpuDsX055lc6r1WPS6tjhnHgqjq8sYqJnTj/GO2eGlzQKqh2y5ROEldoi3qTZ3R7R5xAt4oXwz7ie3KHrdbEpDE1xbqgaufzshb4jThWIzrJaLiKT0sBLBtNC0ypalVYOCWJxAPhELak9IM2UkgugvwFCH4vAUWcLQCCAU4vp0gR4xxNtSkHddRa8VHTABso6oQTmpy53PPuq8unEr6kX1XSWW1M3HAa/SNI5J21KrMhF51oDKScQ1KDTQxU7qZhEy6ARQsTixumvBR8MoZn2ZJIyOvr12RuxpRrwTRyzxLpyytaWLfyi2ilKebBBWoimgBBc9zRRrTKHOUUAtqgt0erKrVghZ5KU/U+vXjEdgZqujRINDUFrtUtSmEdFOlu42Rzutnm35F52HtJE2SkpIcAJUl6gikR+UFvSEc24vKYtoAXc9tIqH2SrglJOhI8vXXEizSUjr1NfGK1hUp5rjnik4WS1BdplMolBSVFJcUJAwFBXEZxpmy7eidKStBBBSHGYLVBjPuaSZq8MH6QJ3gAxSzjoijx7RZikuhSk63S3eAfGJVqO9XIlCvGGj5Ft5R2tN0SwxV0jwA10q3jFEnIurUoMS1RR8KUGupgtKlgDN9TUnreIqbOOcWcKcK3mJyel0UOSodOnkjlI75Sk5eRo8m0JWgLQQUqDgjjAblPaUhAR7xLtoGNT2xVrPLmS3EqYtAzAO6/UYebF1FROJNSTx+XyimGFySvcsniYyjZIVjR7RDfEn9oRsojIbIRzksD4kftCNeTHDtV9qPqa2xneEuqOw1Pwh2GZ+EZJtAyZjGTcprJMmWu0GWhShzjUD1CU07iO8RrMzGKvbLFZlTVlaN4qJUUzlpN5iBupV0iw08InCpknfyK5xzKxRbDIWhCwtK0pN4qVdLXLikkEpBKSlyQ4IxBgkUzrglqtNpMtJDIEmY9KpG8QKNQE5QdnbNsjMUKY0P3pbfCzlVXwiWnYslyLs2mf2peROAKn17TFjrJ6sgqbRTZ+056CtUkT0EqvTJixemLXgCpk3EtkAHc4mOWS1zTKuTJtpSynYSQsBN4Kqoi90nJDthSsXBWxJKgzTmO9/vRLkVGeOb8OEdnbDlPU2k4kETwQXDOxGJCQPy9j30eFhbt8yrK2gpwRaZ7qKyT9nSd9YuzMsWBcAe6WiumSoUuq7Un6RpFm5PSlBr1pABUW51BAO8Cejiylfmj3+hBhzlqa7UCYhQFHu1ls7gdrQ414x4CdJviZeXjoNI0g8h7PNJWpdoCiS94od3qTuQh/s9s/4k7vR/oi34qBXuJGcgxxR7o0Uf7PJP4s3/B/pjwf9ncrKfM/KkwfFUw3Eit8hD9+kv8Ar/5ao16dj/L5RUdici0WecmcJylFN6hSA7pKcQeMWyca4Ht/jHJiJqcro6KUXGNmdmpZuqPKVOY9rypl69cY4tIBpFDLSHtOSaqfDLzhmXbCJQIxdn0bPyh6d7RakuQlNKZnXqEQ9lqG+hWh8MY4/wDNuPeUPjdEsShNeYdUhuwfOAwtXNiahqqBSOvCC2yZtFIOoV9YZtVhSJnO1fFmo7O/h5RZCm5RUl6hbQrdg2AoXlzALiUk1HSpRqxGm3JSEEB1OxAS5JJoHOAi6TJlB1AeAgPta6iTMuJCTSoFcRGzSo1M6tYwpumkynT5gQsS91yCpQHxEjdB4D5dUHNl7BXNTfAAScCo49QFW4nyipWsKSsqFd00wbN9MR4xrclbISBkkAdgaNSq5UIKEDmVOFWWaXIpO2NmrkneAY4KBoeHD1lAGXNHOrwqEimPbXyAwGUX/lPNezqH6ySOt2jOGUJhxUFBmrTjUkd0X4eo5wvLmVSpQjJxj3otFg2PNmJCkp3dSboPVn290MW+yrksFhjjwpoRjF4XMYAJoAAA3CkCOU671nydKg3aC8UU8VOU1daMU8PTUW09UUWzLHOrqA90Y1w0emIyHbB6xbMmTEhSUEp1oB2Oa+qxWpd4TMCQopFMnIHkcvrGszJoTRIYCgA0FBFtetKnZRWrJKhGbvJ6aFBtdnVKLLSR1/w+UDbJNAXMwFQ1XPnxfti5cr135KaC8FM/BifMRRrOSJrEPeIDjIEsagDI+GuFlKo5wzNEN0k3FMsFl2bNmJvIQojWgH+Ih/XVEO3WdcsssEE8PVf5xoMyaE0SAAKAcICcslBclJYOC3ZlFNLFTlNJrRkpYeEY3T1RWtlqefJ/vJf7QjZ0xi2wx95kf3qP2hG0iOHa31x6G1sdWpy6nYYn4Q+YYn4RkmwC5prAG12IqUsuoOVAbiFYuKOa61+GubnpuMArXPF9Qu0BcuhVekhwp64kdsJ/UI9SrKAneSpZenskOHByc0f00PTEEguFPuv7JJfTPUH80DkzUJAIQkBQCQ6ZgeiHBrSqqDE9Yh2VOlrKim7herziasLxqaUJI6+EKwErm3SXSSWJLygHoN1sHx74U2SDRsCQHlbrFWIL9HCvB9YjEJUa83Uqzmu7ElxkXjpAvOCgEMrpTAManiLzgDhxgAeaqmTWrvKNcqEZO51Yx1SAA4CaqVQoUzMnTsq31iLLmpYMZd5yaTJmJIwzIwrg5hwTKliFEDATVCmfS0JNeqADsyzCpAl1us6ZlSQSCa9dIfkru3im69SVMs4hJRrwJEMJUkVvirf8V8bqiRpkO0YuIfkKdO+q4KsrnQo+6aUw/jrAA6baoEOZbHgvo5kUbXhHFbQICSblXHvVIU1KYYfm4R0S0V9srX+swDfKpjpQn8Y1PxJauUR0AesVrvKAVdZgaEvkcCNImrZ6Vw9ViLKszLvFajjQswfSjw7aFhAJXQDWAY9Mo3B88xj1QEn2wyp4JVflrIze79Gju0LZzwF1fswfaHAgdXGAtvllLTAm7LWTdT710YK+cMA1ZrSJc1YXgX+o8IYTZlrWlgfaOrqBJx7Ifk2AzQla3Bbe/WAFDwLQcsYwjnp0W9HwKspxVjShNB0lAnxjlpl7ppka6UxrD+01NLc5F/AxGRPZMxRcpF4twCQSK5gv393ZGNlZDbSQPmJNOoeUDdtS/Yq7PMQRlTgtCVJqCAQ2cQdqzhdAVQKUEt4lxwAMa9JtSR5mrHRsz61WT2qjXoFi1GuswL61wxjUyKCM6VK9sssWKGfLo5MPn8UaFJnBSAQcQPKOnF93qV0G5aeSB23EvKPWnzjP5Vn9uo1wGrMbrNVqEK740TbUxIQATVSh4Ak+UUizMJsxRcBk1OFA9Ilhn2SNTsyfQ0OYmBW3EPJPE/uqgyaiB22W5sDUn9hUclJ9pFlWFotmdyZPtyXPSRQuAxWm6wNMlYRqNpjOpLCYsl2C0GuA3sRX6UA640uaHjoxT1i+oqack10K3t9Hsx/a/dVFMsCfbmr76cXxvAggHClHGPfGgbfSOb4uT3JI+Yii2ek2p/4iRX+119YywwzNtCV4EGssmvJGkT0YwG5Qj2TYV+UH1l4F8oUDmwBjU9wjkoytJFlWHZbKvsRH3mR/eI/aEbEIybYsr71I/vE+BjWBFO1H249DV2P9qXX+j0YYn4Q9DM/CMs1wYvGA9pmAFVWL/iEZ4YUfQVygwrEwKnveNVM599GpOGPzrEZcREZa6uFkBy5E5q92jU4x7VOvMb5A4TgGxrhoHEIKyN4uP+mavnTGo7BCIOAvcWTLL8S+efcIAEFvQrIr+OnTHUVFBxMegou5KgHJ/rUN8QDNh9BHVBnN1QLVN1BBqS7YY9XRjxMBqKnHGUgg5UOlfGABmUpbEPMdzTnZXDCj6CuvGOzFrYXQpQIdwuUWIODFgXDHg4aPctBagUCTlJQ47H1D8KRxaMNwvi5kJZ6OWcZBvTQXA8ylrJYpmdZ5k4VBLatRtY6JqrqmRNo1LsomrklNWOF0vq8ejKcEFL0eskM90HWulOqPNwDJqMXkmrmuB0amogA5MSp7t2ZuuHEuWyg5qGwDFmz0j0HLbq33hWSkHBw9aBqDUiFaE3UqAQlh7oQqrmtcPdfugTNtcsvNQgFYG8kpWEhOBL9Xm8AB2VtYJLTOcfIFAT3MfTRC2ltELWFOTKcOhgGPECI2zrelM2/MAuqzDsDTXOJfNonWpRlh5RSyzkS2XhCGd2ts9imZIBKJgF5I73HCJ2zdkCWsKUoqIDJBwSM2ETrJZBJQlCXYa1NTEhSQCGrCA5No7aHy4x7sceJlH6vlHqyROAmSrWlwnDpPXCgLeMDbeo81NIwuzMHaiDpxibtNTI7+PuKygPPtPsp4BynDgd0tjifVA0WQ+pFVX6WUBE2agnmZhQCXKWBS+oSRTs8TEiWlaiFTZilqqxLUGBYCg9PHmXZ1qDpSScWCSo9e6KfQ0pCSsp4Nlgx4jEeso9TaN9LXPFSqTcbdxxdlacVMKtdLB3Aq5ZwMqvD0iZaJAIkrTcqbqw4B0SxDCByLavnlALBSAN1wwoGLAO73uDM0E5c8/wAP4B4i43WoOVSDVuR1C5qiVTl3lGgADJSGqAMuvqgf9naYpx0gLvFhvPXDDFonzbQ3pu7T5cYHS7WozVi8CkZC7TC7hWu876Q0rcAjKUszfInWPa9pkgIARMQOjecKAyDjEDqhxVpmTHVNIvEMEpolILFg+JOZMRkq497fX14R4XaSIN1G90tQdac1lbG12R1TAodJ7uNRW9S8RpkM6ROsm37TKSJakJmgBkqKmUw+LEE8YFSbcsrW5F0UApRiGwLlxWrcKRKCidWPrKHu1NWkize1KbJ6rZMmMqYwUfdGCUircSSznhAddlKjMSaE4VNRqKnCmDRIVP4+uER7NbFlanAYUDCoqWrm4Y5NlDUMvAjGUnmkFrJyiny0hE2VfIoFpID6ONeqHhbJk2qwA9ABgB24k69UREWk6efr1rHsWnN+wxXuUtUhSxE5KzC+y7F94lKr00n+caHGb7Etjz5Q/WSI0mMbaCkpq/I9Hsdp0m1zFDFoNIfMR7TGejXBqsYC2izKKiQrFRa9JSWdTFy7ltaUgzMxgNJtSwuYCJpAMwi8lJBAZkoKTwIAPxHSIviIamyuIyf2Dg0DkAGlKd3b7XIIAKlJvDo+xoxbIF3BfP3mj0ieu6GVOJU5BuJcV6JD40PfEqRaiASoTFVOKGIHU9R4wrsCFLl1IUpNARSWQ1cTUpwCu00jqJaN5whs91eLEDHyieq2D4V0/V66+HlHtNoBN2uD8Op4V2AJTKSU0EsJBpSYGBBzh0pT71xyxLCZmWoMcCqmp4QUM0BnLOQkcScB1xGXtOSz84ht7P4UlSu5IJ7ILtgDlJTQq5theYAzcKnDOpPyh10F3MvQEKXUk7wJ7/CJc3aktN4FaSUlikGr6NrUQHtG01FKpqZiAhJO6SMAAS/YX7Yd2A1bbaShRQE82klLlanJUzgE1y7miFJdF2bLBMs7q0X1OC1HOYMO2jaQK0KlpQoJKXRkFqLVbMnB4n7GlMTMVMk3pgLJCqVr24HCGBzk9swmYqYpDSVg7ijeq4Zg1Bx7IswlJTRAAHCI1nnEqZ5ZFeipzwp1RJU4iLGOzTh9Xj1M6Wfb3w0pRJGce5qq/wAIQHJhqfrw1j3ZYad3PA+UO2WLICY5tWWVSwBi5bruqGUVmTJCpa01DmYl88d7T1jkIt00YesjAadY2Ss8VeKj9Yug7MpqrQ4EoSLqQwGUAOV8pKpaZgG+FBJOoIJr1NBWeTAnlCHlAfrp8lRq0I2mnc83VqdlqxRZc088quAAAw7HbWvblGs2ayy5KbqQKYnMnMkxlEiX94IqKobjUO1PmY1Waup7Yuxmtl1HSajrbuQC5XWSXzfOJDKdi3GoPnFFsswmYquYHHNssieOfZfNupCpTHC8PJUUWxo9soPgpLYV3hXAE95xi7DNqna5VNqUpadyNNsOz5clISACcyRUnNz8oEcsLDLEtMxAYvdIFMiYNEwJ5S1k1wvj9lUclFy3idyybjkasUSxrdaui5WlIpXQP2nwPCNKs2xpMtN1SQtWalC8Sc8cOyM0sIefTDnU5Ae8K09VjT5ijF+KctEmRWVO7XIrnK7ZiJQRMlUCnSpPFnpFU2coqWoC66lsGwclku3Fq8DFz5UOZIH637pilbH/AK9PCcj9scaxdRlLdq75kXGLctORpln2HJQm6tIWrNSq14DAdkA+V2zES7qpfROQ19enixTplYB8pS8tI4nyjkoOe8TbJVcmRpLgCOS6ntUkP7414+v4xr4jJOSsr73I/t/IxrQjm2r91dDX2R9p9TpiPaYkQxaIyzWBczGK2bQhSikc2VJUvETQzXlE4MfeFKGkWWaKwDUsuTv0WwAmIIPSPvYYGmPdEXxENBaChwZW8XBdd03XD1qCCTX5x6lqQDvFN3NitwbpFB2qhXFJB/rGYsL6HbG8Prwh2WVJdxMViPc4MoeIp/JAO2dcpJJTMxahUS2jA4ZxJFqQaBQJiAosoA3wxJLlNQz1qKDRtY5dKmulYSScUpISMTXSoEKwEi0TAoSSkuDOQx6iqKXbbSkIYmv3jxkLSPOCU/at2YE3txE/eVdoLr3mbKAZkuDLUtKGE5RUyi95N26GBfsfg8WQ0E9QpsqalVrm84QSZiWORrLPlA7aElcsTQkPLIX2NJEELDYUrM5dUoE1CklIJXdIlpFM3unDMsK0idtOwEomIcOedDm8w9kC5LVDEVDw09RPgRUWdKJ0+6G+82fwWTEaxCtk6l/5dp+kFDZTzk5ThlTBNwU4QhrwIu9IfDjWGpezFIMq+U+zcKa8eki1XWZNQygScgFOzRJNEbMkcmVe1T1J8ZKT84ta6GKxsCyqlzwlTOEgUL1TKlIVl8QMWaaaxVPiWR4HtSmIaOqW5+kcW1IRAf8AlEBnFFnbq9OIfsohonGH7MIshwEyXmO3yiLbUbqz2/KJXvJ7Yg7eW1nml8EH+cWQV5JFdZ2i2DZkuBm2JboA4nwQuBquU4QkCalbj3kJcHi8QZu21zlbqbssBTA1UokEXlNoHAHGNunRqJnl6soODaYJsIvWi6Ug3WINXcKQerOjaRp09EZnIlnnZjhqJq+bEgscDh6eLRZuV0spHPvLmZ7pKT+skgYGJ4mEpNNDoyjrHyRL2tK9n2k9yFmKVYkvOO7gQxfBpiXo1Hy+UWKftkTzuuJYBAJBBUTRwMgA/GsV4IUFzbrirAkliRV+0geEW0YyUbMplKOaVvI0hKYGbclez/7v3VRD2dyokqSOcUJaxilVK8NYa2htlM6ktyge8zOaYcAM+MctOnNT4F1XKqbZV7OAqenda6tLF8r7YZVEaWqW8ZpNWoFaku4UCHJOBBzwB+cXnZ+35M5AUFpBbeSogFJzcGLcUpOzQ6cU9BjlDJ9l2v4GKVs0BVoRTCZLGOXOAYdYi37U2kmaGQxSKOMCS2GrDMaxUisy1FaQTdmJUxzukFvWsWUVLJZld1nlbyNLXKEA+UiBdT1k+UT7PtGXOQFS1pIPeOBGsCtrWhCmCTeZwTk+bDgG7+Ec1FNTRZXSUWN8m5bWiSW9/wCR9axpojMthTPvMn+1GmiOTaV94uhqbH+y+p6MNTkw9HCIzTXBc6TFbtSLSnGVIUHyv5BV01I4D/uOLVuplw2qQIkrCaKIbdPwMiWwpu3sDSlRl5jizAtM1wTZ5OnSmUro2mfUIvhsSdBHPsKdBBpyFZmezNrzyErXZ0IDG8kqUfiADgcB+YaUizdtTVgIElKRvEJC1bxqwcjNh+aNKmbNQoEFIIOMVSfyfUJvNAULqlryHAmDTkFiqG1zUexVITvqJSq+QymoejV8G1MSbMZ6Tv2aXNAQEB5l0BL4f1eQ8I0mz7MF1POBKlgBy2eoh/7EnQQacgt5mdjb08f8gcsJzjdLpbdoAa0j2rlHON4GwrZXS9qK0u/DpSNB+xJ0Ec+xJ0EO8eX+wyvmZ4nbix/yM2qSk+1ehxdxUn4seMe5u31K6VhnZYLGV4ZNRlKDZgmNA+wo+EQvsCPhEF48gyvmVDZW3OcWoKkzJNL15bMTupYMcWHhBY21BPTHfBg2BHwiOfo5HwiINIauDTbEE9Md4h0zkk0UD1ERN/RyNBDkuxpGAhZUMgpSSYmyEQ8mSIcSmJcAGp8pxShFQeMDdrTFKkzEFCr5SQLtUntxHaO+DTRxocXldyM45otMy+Zs2ZQc2ptGjymwLH/DV3RqBQI4ZYjQ+ZVOSMj5JR8TMnl2NfOTPZkAtUpVXvoc4kGyapPdhGnGQNBHPsydBDW06i7kKexKUn9T/BmaZTe74fwiHZ5LKmbjOrFlVxOaQMzgTlGrmyp0HdHk2NPwjug+ZT8IlsSmk1meplxsqTUp8OuJCJQyjSPsSPhHdC+wo+Ed0N7Tk/8AH8kfkcfG/YyezyAVTKe8czj1EDLryrHpez5ZNUjrjVTYEfCO4Rz9Hy/gT3Q1tN+H8kpbGTd879v2ZqhI4Nw9es2iNZ5aSV575zBrp5RqY2dL+BPdC/Rkr4E9wgW0v4/n9CWxrJpT/H7MrVsiU74PpnD0xIAAFABQRp36Llfhp7hCTsyUKiWnuES+Z/x/P6IvYsnxqfj9lO5KbJUZiZikkJS7PmSGccBF9AjyhAGEe4z69eVaeZmthcNHD08kTsKFCig6BRyFCgA40JoUKABQoUKGAmhRyFCA60Jo5CgAUdAhQoAE0JoUKABNCaFChgJo7HIUAHYUKFAAoUchQAdjkKFAAoUKFAAoUKFAAo4IUKADsKFCgAUKFChAKFChQ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7" name="Picture 3" descr="C:\Users\snk\Desktop\NSS talk\download (12).jpg"/>
          <p:cNvPicPr>
            <a:picLocks noChangeAspect="1" noChangeArrowheads="1"/>
          </p:cNvPicPr>
          <p:nvPr/>
        </p:nvPicPr>
        <p:blipFill>
          <a:blip r:embed="rId2"/>
          <a:srcRect/>
          <a:stretch>
            <a:fillRect/>
          </a:stretch>
        </p:blipFill>
        <p:spPr bwMode="auto">
          <a:xfrm>
            <a:off x="5791200" y="0"/>
            <a:ext cx="3352800" cy="1836848"/>
          </a:xfrm>
          <a:prstGeom prst="rect">
            <a:avLst/>
          </a:prstGeom>
          <a:noFill/>
        </p:spPr>
      </p:pic>
      <p:sp>
        <p:nvSpPr>
          <p:cNvPr id="6" name="Rectangle 5"/>
          <p:cNvSpPr/>
          <p:nvPr/>
        </p:nvSpPr>
        <p:spPr>
          <a:xfrm>
            <a:off x="457200" y="4983540"/>
            <a:ext cx="8534400" cy="1569660"/>
          </a:xfrm>
          <a:prstGeom prst="rect">
            <a:avLst/>
          </a:prstGeom>
        </p:spPr>
        <p:txBody>
          <a:bodyPr wrap="square">
            <a:spAutoFit/>
          </a:bodyPr>
          <a:lstStyle/>
          <a:p>
            <a:r>
              <a:rPr lang="en-US" sz="2400" b="1" dirty="0"/>
              <a:t>Caffeine is a bitter, white crystalline </a:t>
            </a:r>
            <a:r>
              <a:rPr lang="en-US" sz="2400" b="1" dirty="0" err="1"/>
              <a:t>xanthine</a:t>
            </a:r>
            <a:r>
              <a:rPr lang="en-US" sz="2400" b="1" dirty="0"/>
              <a:t> alkaloid found in the seeds, nuts, or leaves of a small number of South American plants. The most well known source of caffeine is the seed of the </a:t>
            </a:r>
            <a:r>
              <a:rPr lang="en-US" sz="2400" b="1" dirty="0" err="1"/>
              <a:t>coffea</a:t>
            </a:r>
            <a:r>
              <a:rPr lang="en-US" sz="2400" b="1" dirty="0"/>
              <a:t> </a:t>
            </a:r>
            <a:r>
              <a:rPr lang="en-US" sz="2400" b="1" dirty="0" err="1"/>
              <a:t>arabica</a:t>
            </a:r>
            <a:r>
              <a:rPr lang="en-US" sz="2400" b="1" dirty="0"/>
              <a:t> coffee plant</a:t>
            </a:r>
          </a:p>
        </p:txBody>
      </p:sp>
      <p:pic>
        <p:nvPicPr>
          <p:cNvPr id="7" name="Picture 2" descr="https://encrypted-tbn2.gstatic.com/images?q=tbn:ANd9GcRAZhFSW7rRXUqI0HaRdivw70R2bvolSx9Y_po2k-VBfrxKe3u2"/>
          <p:cNvPicPr>
            <a:picLocks noChangeAspect="1" noChangeArrowheads="1"/>
          </p:cNvPicPr>
          <p:nvPr/>
        </p:nvPicPr>
        <p:blipFill>
          <a:blip r:embed="rId3"/>
          <a:srcRect/>
          <a:stretch>
            <a:fillRect/>
          </a:stretch>
        </p:blipFill>
        <p:spPr bwMode="auto">
          <a:xfrm>
            <a:off x="304800" y="2590800"/>
            <a:ext cx="2337412" cy="1276351"/>
          </a:xfrm>
          <a:prstGeom prst="rect">
            <a:avLst/>
          </a:prstGeom>
          <a:noFill/>
        </p:spPr>
      </p:pic>
      <p:sp>
        <p:nvSpPr>
          <p:cNvPr id="26629" name="AutoShape 5" descr="data:image/jpeg;base64,/9j/4AAQSkZJRgABAQAAAQABAAD/2wCEAAkGBxQTEhUUExIWFRUXFxgYFxgYFxcYHBgcGBcXFxYXHBgaHCggHBolHBQYITEhJSkrLi4uGB8zODMsNygtLiwBCgoKDg0OGxAQGzQkICQ0LCw0LCwvLCwvLCw0LCwsLCwsLCwsLCwsLCwsNCwsLCwsLCwsLCwsLCwsLCwsLCwsLP/AABEIAMIBAwMBIgACEQEDEQH/xAAcAAACAgMBAQAAAAAAAAAAAAAFBgAEAgMHAQj/xAA+EAABAwIEBAQDBgQEBwEAAAABAAIRAwQFEiExBkFRYRMicYEHkaEyQrHB0fAUI+HxFVJichYzQ1OCkqLC/8QAGQEAAwEBAQAAAAAAAAAAAAAAAQIDAAQF/8QAJhEAAgICAgICAgIDAAAAAAAAAAECEQMhEjETQSJRMmGRsUJxgf/aAAwDAQACEQMRAD8A7fC9UWi7vGUxL3hvqYWNRvSnxbxc20qMpxJcCfl/dMtC8Y8S1wI9UkfEXBX1X06lNuYtBB9D/ZCT0GK2ejjxoEkIrYcb2zxrUDT0Oi58y0aWEOEO6KnQ4cY6S/Qcplc/mo6Xhs6bjXFLRTPgEPcdtdFy7HuK7prv5j9DybMItQs6FGP5kD1H6qrjTreqQ1rg7qZBj5JXk5LsMcXF9C/acclhmJW684yNYjI3XordHAbUGCGmeytW/CNuHZw8NHrCW11ZR39A913dtb4kQ3oCtlLjnI3K4gpir4L4rMnjeSOX6pfrfDqi7UVXD3n8UygvTJ837BlbiukT5WZiVcp3FSu3L4ZYDuqVxw0bPzgF4/2rChxVl02Sybi6KKpLQ4YJwoKQzNJBOpEk/RFLylRYP5rgOs6Jawz4h+GIc3MPVCeKMepXbC7Zw5Sqck0T4STqhnua+GNBEMJPYFIt9glGtWmlIbOzRCucPYWw0/FqERyCLWmN5XRbW2fudB803N+xOCXRYwnh6nTbJo6RuR+qoPvGirkpujtEJjofxVb/AJtRtNv+Vo/M/oheL4LRaCWGKvJ3f3WkaP8AouXFxTZT/ma6JdtnU6ry5k6Hb+ip3N/WaMteCOUc/ULfgdgXuLxLQpyddFErC7b2mD5mERzW24rMqDyvg+qGY7iLbcjxBmaegQf/AByi6SxjvkhsakM/D1zUp3DCXeWd10vG+LKdvSDpkxsFx23o1XMzNd7JaxXEqwfFSTGyonJIlKKb2dPuvibVJ8jAB3KuYR8VG7V25T1GoXOMEotqNzOcrd7Y0Y0OqEXLux5QhVJHdMB4loXQPhPDo37Iyua/D63oWtA1S4AkSTKJt+JFv4ga6Q0mM3JW5pdnPwbekOy8KoYbjVGvIp1GuI3ggogmTT6EaowheLOF4iAWbri/M/LRjKPvHn6DouececSPZWBe6TGg5Dql7B8Ve8gh0BYcXWNesAQ0P7g6rjuU9SZ2qMYO0ghhnxB8MiTojlT4vU4gifZcntMBqPdlMg850XQMG+H1sKXiV3TprJ0TxikqsWbb3RjR45purF5ZoU2UsVpXTYptInnEJTwrALIVXE1Wx90E6BMTcZsrcAB7fUKVqPRXb9A/FOAA8F3iu11iT+C12/w9ikMrnAnodVed8S7YbsJjshdX4ruEilRHaf0TKX6E4y6Kdxw3c0NiXDvKA47iFanDam3qnXC+Pf5c16biXTMNOiR+JL9t/W/ljKGzvohxi3bDyaVBzh34ksotDKlHMBzB/Iprt/ibh8asIP8AtK5HQ4cqOMCEew74e1XkecBVTXpk2vtDFxRx94pyUWBtPqRqfZAhj9CqAy5t2mNnN0KB8RYc+1rGlUGu4PUIX4oO+iRKSd2XqDjo6BhFpYPdGU+h1RvFeGbA0HFkNdGhGhXL7O8LYgyeUbpubgT6lIPdUqMzdiI+YTRcuiWSKWwBhN4PEFJxJGaB812WphVKlRa6m4B0LjF7gzLeswisKmoJiJHyTnc48Xtb5tAEHUejK5ejfifFFOnIc7zjklarjte6qhtFpIlCOKAH1QWnfdF8BxSnbgZR5uZS6q2NTTaSLta1eKg/ifL67Ivd3woU8zdW8iEn8YYq6s8ebQhWLXFM9t4Tm6REgoOKjsMW26KOIXZuqgBPllMdpa0mNGoCXbG1pUTmqVJ/0rOtxICSGtAaVk96M0FcXxI27hlMtPdU7rEW3DYDfOl2+ruqc/RZ4ZNJ2d0iNpG6pTqxLXLiM+G8LVYzOfkB5BXThAZqHZkHfxW6qMpOULbg73VasNcY5pHLe0UUNXZbq4i6MjXEAbhVLmtIhG6zadGTkB6obcVGPO2VJKN+wwlWqCfCt+62uKVTNAmH92nf9V15/GlsP+oFw3EK3h05Q2niMjdNhk4oTNBSdn0IONLX/uBeLgH8WVFbysj4Sg248MZJ2TVwMatzXbTD4bzO+icMV+FtoymS55a6JnMUjYJd/wCH125XB8OM9xyScUpb7H5XHSOk8V8MUcuVr8jo0eue3uEYg2aDXioxw3nkmO8q3N84Fwig4HY6/wBF5gN34dV1OZDDEkzog2nLYVqNnM8Xwq5tz/NpuA67j5oO64PVfTN3aUrimQ4AgjnyXF+NuDPCfNHzAmICrpdi85PoTW1STATZglKkxsugv7rPA+A6zxLiGfUo/iXw3qU6fiZ5Hb9FHL8tRK4nW59my2uGuaPs/ILZdYHSuBlH8uoR5XD9/RKlTCK9MZ6b847bqW/Eb6RBcDIU4NplJqLRRp3Va1rOp1HGWGOx6FHLLjB7CgmN3QuHGr953ILTb4HcFmYsyt7n8lTgntElKviy3xlxQbvJLdW/e6pet6Jd2C3Xdg5u5Cr065AhWXWifUt9DDY3lKk0ZWAuBnMd0c/40rubkzAjYANEn6Ln5qlNfBPhtf4lX/x7d1OUeO2yqkn+KKnEeYOa99M039xEjqtFLETl3TLx1bhz9Kxqtc0OZMS3q3RIlOi86BpMb6IqKehHNx39mypdlzt1Yp3KHvpuB1aQidvhr2jPUpPDO7SE0oKhYZW3RuNvUr5RTYSeZ5D3Ry34WrMaJqMk8ghtvi7x5WaA6QEbtMRFIAky7nKjKdaotxafKzQ/4bXb2uqB1OBrDnQUsUcIqeKabhlcN/1Tbe8R1XNLc0N9TBQF9+RDplxme0bKnkfGkiUce7bGfB7O3txLoc7qVsxDimg8ZDSb0iEk1b97/K2Segkq1Tsq1NubwHg/5y0oJS9h+NmNxgdWq4upUXZeWw/FHeF6DqDXB7C1x6hLn+J1f+68f+RH0Cs0OIard6hcJjzarSuSoZJRdjDjDyGShVnmcHEjbY9UQvqpfRzDmNlRwaqY1OmxBULrZWrM61k+tSlu07L2hwxUAkuAXuDVKjHubldlBMaGEQu8RLRJkequnqiD7sHnBag5hRVn8QmdFFt/QdfZv4k4su71xgvDJiROyD1rGpSaHOdIPfVMmFUavhthmVjjAJGisY5w4/yhxgPBLSNjG6VS9UFxp3ZTseOHU6BotECNDKo8O4kdZJJJJS5fWb6TyxwMj6r2yuSw66cwqPGqtE1kTlxOr23ELmjU8lRuMezk59Nojcf1SfTvyWCTJK0G47qEuUmdMIUrHmlixYWOFw5rTO4laMe4rcQGNr5mneZ8qQq2IkaBWcNsc0VKzwxk7c3R0CdQpfLoSUknUdseeHcIDx4jH1Ht3dpA7xKp4vwy+tUmnRfliSTzWm840bSGS2nLEa6fRBanGl3lytrFo6NAH13RUd2hW9BHxG2xyinDhvm3WtlWtXzZZcBqddAlmvfucZc4lx3JMkoph2JmmAG+/f1QkmlsMafQXtOFK9zTa8PY0OmATrp2RvDPhvaFhNa4eH9oA+SVzjb40OWDIhYnHHzOY9fX1RjJoE8fLsw4l4cbbHTzsnR/4Sh1KvAACY8Ot6t41zNAzm50wNQNBz1KOYN8NaUNNe4eSdcrQ2mOn2iXE/IFBPl+QbUOhP8AGBYCCczT9EQwc5qhaGjLzJ2XUaHBNjbMLvBpvB1l5NUAR7/Qc1hfcPWBhrKZYNNaYczU7akBhn3210R4e0I8qehew7hmnna81A4gyGkCEcx6/YaJpOpwY2I09ihWI4JVoeahUe9o1h7C0+gOxPYgKpZYyyu1zKsyREncR06IqVaYKvaOetoinVeeQPlUuK8nSFnjluaVQtOo3aeo5FDZ5ygo27ZTkqpG+4raeiztAKmh0G8jdDKtVe0axCo4OtCLIuVejoGAV6NIDKGjqTq4+6PO4iDmw0z8vlC5dTuzG8K/YXOszoVz8ZLssqfRf4poseC5oDajd40zA8/VLLABvqURxa7OZ0n7sD5oQXK2NOtkclJ6GOjek0Y6fkiGDXNKmwuMOcT8ks2LnOIptGrjCY8KrW7CaNQFrxoXEyD+inKNMqpKSCgxpp2cB9FqqYkx2hgqvfYC2MzZLd5B6qi3D27Bzlk9aA16Zudhtu7WInoVF4yxbHP5qLcpm4wHulVGWGU3Fgjl00lU/iDirP4ek1jtaep0gguOx9luo4i2kxxfU0G0kCegXP8AGrh9y6o6Z0zO10iYACRIb9/RvpcUuETlMAgAtB3RCtxk14Da1rSqMLQ06agA9eqUcHsH13ZWjQbuOwXRME4CoujxKj3SOXlAPQc1RxjF1YFPnG6EXGK1HNmoBzWc2n7p6DshNW4Xb734PUHMJZVeDGkEEfULl+OcI1LVxa/zN5PH5jkqRcY9kpSlL8eijgOEvrnyAAD7TzsP1KZ3cI0i0OfdkerQI6ILaXJp02saYEmYO56rb/GOIgmQoSySctF4YqjsOUvhy2p9i+YJ2zN/QoBecH3FKq1lTLlcdHtOYEK9a4uWQIkeqL2fEuV2aNdhO0dPXunWVk5YQhZYJZUGNbVyAuaSC7nlGq5rfVm+I/wz5Mxy+k6JhxnEal1Xblpuc2mQC1rS4CSJJyjbYe6wx/hTJXEMqUqTtTnY5sHo0uAkFNF1uQGq/EAWdCpVdlpsc8/6RP8AZFncNXLMrqtIspyAXSOfLfcwmvBsZoWzAwQwjaRv9N/VCeJuNf4ssAphmXUwftECJI25nXutytaRqae2bm4i1gyDaCNyBtpAGwH75q/Y4tmGUgGdsx+eoMn5H2SfVrNMEEf3WoVyDoljFoMkmP4xurTBy1Wupz5mtOVwGwgt3j1nqOQrvxl/3XbyCS4RrGmhhuoHMz02lSpXcHYQdNPx+qwdeZXE7zunJ8Rr/wAde4+ePaRE9IMfkYlBLyuQ41Qw+G4wH8sw3E/vdC3XbqhyN5nTUD2k6BGsOuruzaRVty+3c4bgEg9Widp3kQUHCx00kS4qMuqeR2jx9l36nolZ1q9rzTeC0jefyTlUw+hcDxLZ2Rx1gfZnu3l7JaxR9VjgKoMjQO5EdjzRi30CUV2EMJwei7/mDT6+qYcH4ItW+aoXVdzGYsA17b6JUt7udiQmC1vyQAXH356dRspeSS0x/HF7oO1sEw8SP4cdvtae8oBjXC7Wtz2/c5CZ+R69lafdyRBLh2idPRbnXJjqmTbAkkJeF4S+4f5pA5/kE3W/BdFo8wM+qu4TdMBdIAJ82mkwt1/fSTlJb+a3Jm4q+hQxXDBZ1W1KbpE7H8lWxiyLnGs1stMExrHWUU4neKlOOe4KA4f41KkKwE03EtPMaaEOCKuW0BtQ16D2GYm9jPISW/5SJI9ui3Ur1jzBEP68kKtOIAz/AKTfXU+2p2W60xem5wNSkzU7gRCjwcbLckwsbZ3Y+6i3+FRO1Ux6leI2wcRHvcTfU+07QbDkFlQw2q5sgOh2vr0TJhPw/qvDagqU6o3LWEyPmBKYqlwKTTmZEAiIgiFZzS1EjxctyEbDKjrYlp0nX+6bsK4lg+Yj20SLir3Vas83H2H9EfwvhhhaXPvWiOTQdCe7t/kpuF/JvZSM1XGjptlxdDIzH12/YS3xHeeLTcS4OBnlCB0+GrrI51GtTrNbya6HEDoDpPaUGu33FMDxadRgI0ztLe06/ihOLkqDj4p6AQrkGCsxcLVVbncANyY+aPW3Bdw8A5qbP97wPlE/JdHFVbE8sk+KA/8AESjWCWlNzfEuHlrIOVrTq+O/IckSp/DSuZmtT0E+Tz/gZ+iXKt45pgS3Lptq2BEKbSeojKbe2WzxFVc1rGEU6TXBwY3TVplp7w6D6gFF7DjOv9mtVe+md2HKQdpnMClK8/zDmfN69Y5LGm6SB8/RNxVE3J3T7GLF7ShVc2pTe5lMkhzXDMZG/hnmNRvtPsjOGjDqlLwhRyVXGGlzQSAYAc57nCOZP0lKt0/y77CAOQ6LXbhzQJOse4gkbpY9DSirLfFPCVxZEOeGupu+y9hlv19N0AbWKc7PHXOp+BWhzDOU5G+UkaAQBodd511EJTxOzyPdH2eSrGW6ZKcHFcka/wCKWBeTyKysGBxiNU84HwZ448pJOkxGkzG/XKfotJ06o0VatuhDpvhwPSCunWd024oDM4EDccuw9f0QzHfh+9gJHlcNuh7JPtLupb1DoWuBhzT+BCD+XQY/Hv8AkP17GpbVDVtiXsBOZo3aB1bzEGZCvU8Uo3FIsqDXf+yt4ViTawkQPLERqOv00QO9wUObmptLakkyCYd7HY+im2np6ZVWlraKF5Zmg4QZa7Vv7915TrlUrq9quIZVJlvVRlTujKH2bHkXSDlvcCd4cNfWOcok+vIG2vMfrzSzTA5n0RS0qw2Ce/zn81NKikqey1dV8onXppp7/RWbalVqND4EHbUT6x6ILi10GgiZ/fVNeA4hTNCmOYaB22Ra9iPoXcVqEAtLSOWoKI4ZfU22baeU5vNmEaGSTKN45Va6k0RpPMd/xUpC3y6siImCDH6qkHGL2QyqU10c+vqIBOUGOiI4Dw06sQ55LG/U/ojeMNoZc1GXQ6HdG/3K3Wd+GtaAQD+PbTZDJPdIOOLStl2lwpQAA8//ALFRaP8AGx0b8iVEvxG5SBVpiFeyrH7TQJMHQkTB200+XPYroN6aOIWmZpDXlsuOkyJnSdpA+aS+L8rP5JLnPBb4LiG5nTo5pdo0mQNeY6ShXDPElS1c5hcQx0tc3k0kmdNZ/ApcPzhUiuXUk0BcVovoVXMeCDyPIjkQtDLvumLjimahpQCTADZjY7eyWn4bUBDcvmPJVhTjbJTm4ype9ly2xipTMse4H1P0V654vrVMoqEPA5OEg6RGvJTDOD6lSC+oGTyjMUfp/DAmC24zdQW6Hp5gdEPJj6sLjPuv6Fu3tjkq3NNrWtnIAD9kO0c4TsBIE8pK24TirmaF3TNH4hXbS5NE+HlbLZYQRp0eD1BMrVjHD7fD8eicrSYe0SRTPQHeD+aW0xqa7GLC8aLo15jKZEtk6c5J09oWV9Tp3AIuKcudIFQwKoIJAcHRJH+lxPTpCXhdyWOHngEkZo1btJ03MFPtlkyg585j7RduOwhHYrq7Oa4paOpPdScR2dycORE+n0VayGpXQ+ILX+JZD25jtSdsWGZJEATPMHkZ5SOdVKTqbix4LXNMEHSIVE7VCdSTLlWSIGs/sraHTCoVHbK7QdoFqodS5M2k7HoR7d/zVfGa/m0M8p5Fbqh5IXfPly0VbNldRZrpPyn99V0/hLiLK0EweR0BOvvvPXquWFFsKvC0QI7yJTTXtHPjlfxOz32KMqMaGgnUGZk+/MGevdIHGOEir/MYAKjGtkbZhIbGvPUH/wBl7hOMEtymBy05+p5qxVrgyHGBlPz5euv68lCUmnZ1RimuLEO1uX03SCQRv7ck04fjgdrIa6MsT+CB4hTDnmBrMT19UzcL4TSYQSA5++YiYOmjZ0HqmyuLX7J4HP8A4ijiXD9WsczGEnrsPmd1Vp8HXsf8n/6C6ZaXDRB1dGoggETtqSiP/EDdGkADfcGNZBBjpp89FoN1QZ1dpHHHYFdNOtB/eId+BJWL65Z5XAtPRwg/I+i6pd37Xny7AabhDr6u17C1zQ8dCAQfmg2ikbo5pRaKtVrT9mZPoEwYFXYxzqLuTjl7g6j31CI4BYU6F2HATTcCCw6xz0PMIBxQ0m4c8DLJ0jTbZU4xnDRzObjk2O9xSYaeVoIOxBG30Qa9Y2nJLj5mjyyQ0ddBty37pYtcfezR8OHeP0g+4Vx1Z1Z4IIbvEwQQBOneZ/FSnGisHYWfVmgfLlGVziIiSZJMQle0xAiJJA7HVHLysXUX5GuOkHQ6cuf70SuxgA1OqeEFx2LKdSpB4X86/p+q8QfzeiiHEccLbFW1qQoVQPEYQ6k88iDLWnrMDvyVbim3qvyVHWxpvaYdq5/iN/zbakGSNSY9CUt07zKQ7cgyO3dX23ty8lrWVHF5mMjtSIPuNBodErg7THcktHhuwHUyHF2VzDBzyYOwzaQi9OtLi8wHE7TsOQQerw9d0x4tW3qNYNcxgx3IBkLZa1CfX9lJm2qTGxd8q/Q1Wd5BbrpP19U+4NiI2cQGiBr1iIPprt0XJ6d2W6HUZu3z11J/qiVTGMjc1Nwnpr9I0/D5pcaoGW2UeLqIZeVspBa55e0gQCHw/Yk7ZiPZUcMxWpSfpqHaOaSII9CVTF8X1HZvvaj1W1moVkuKN+ao3Y3hbaT2uBzUqkO2PlOuxB/fRUaF89m2gk8we35DlCNYbizKYDK1MVGGdTMtmNum3L9FRxa1bTcK1Fk052Oog9uiKZNoO8P8QMLZqNYXAQBma08z5QRHQa7R7gBxTa5nmqB3Os/Xtsg+YNdOXy7gcoP7/BEDfhzSOxAG+hO3TQJ2t2ieumCaevsr1IwEPpmO26s+LonZsbRsq1kPcJKzrP5KzaW459FulYsnzdFPw1nTrQi1Wz00/ohNeiQtGaYkoOO0Era4gghEf40RJ366dNP2OyXKFSOauW0vLWAgEnc7AcyewSThZ0Qy6CF1ZVG0m1wPKYPoDoCfp81roYgRHXqdf7JwfXpmn4VNviNa0M10bAAaNY19kqXXCtyJcymSzfQzGm0mJQcYsSE5Ru0ZMxZ++Yz3hbzi7nNIJJS9Wo1GHzNLfULEVT1W8f0N5V7Q0W+Luga6KxUxMDcpXo66FxA7QmzBLPDwJuGVKnYPcHE8gA0tCPiB5l6RVtcUBuKIB3q0wdYkZ28+XqmbEMJp16kAFzRzGk+nbuq2DYHQNRz2UxSBIDWZnPyju5+pJHoma3aGCNex0/f9FNatR/kaVOm+wdSwahTAhlH/AOXH57yhmJYTRJnIAQftAZfrzRe9xGDGSI02+pQS7r5nEu1/fRZqgp2N/CTLaqP4cMDHETlOskbkHmY3B1j0W3GvhvSqTDQ13UJJsrl1Kox9PyuY4ObHUa/I9O6+hKYD2g8iAR7iVXFK9MhmhTtHBn/DCuCYcI5bKLu5tAoqcUS5y+zillg1G1bnpU2h7Tq+ple46wQwTofToUQt2w/O95Ly0kt5jTWGxqP6dkvXuMue9rjoBsNYJ+87sZK318TY+C5wc5rY8sjSNQTpB06rjS5bO960NtpWa+mQ4uynQlwBiRt1B9Y358uPYoxtK4exh8syO2pkfMJqOJOZEVMojQlvk0iIM6ntGiS8VuMzy6N+cDYRHuTM/wB1Tgm9CKbirLZdp68uq0vPRZWuoWdRg6pVGizkmCbgQZV+1rFwk7xr+RVW4dJ01KcvhxgjHGs+4ZNIsyAHQyTMg7ggDfuumEOSo5JZOErQsubK3Wl3l8jzNM7j9EVxbht9Mks89MEwRvHdv6aID4LnODWiTz0mO6i/2XUr2ar8UwQ1uwnnvP66aLRZYfUOvhvj/aU7YHhVJhBygnm47z07eiPMLQYEATr2nkexSrI6pCuCbtnJKtm9n2mOA9CsmsJ2En8F1+vhTX6aGN9OsbfPZDLjhY0/MAC3p+MHqnjkf+SJvGkvizlxomdURo7a8tP39EyYxgTXUy6nu3WDuOx/VK1N/I/2TSdgxUtMIUQPT1j81jc2kiY0/crXSuIVllyBv+KnTsqAbihB0V7DKEEGNdIVa5fLwili+CD0j9/kjlk+NGwRSm2M2BuB0DToZkRpoTMc+XoEz2l2zytiXSCZ8oAG8/6u3+nvqlWjqmj2NJ1OswPfnzRaxxMthz4J21gx3g7filxySWwZU29DLiuGUXgw0GZ6kE9w7We4mVzzGeG4cTSEa7fknujitLK5ugLto1nrP9UKrvzT357Ad1WX2iUN/FiGcNLRmOgRbArdsy7c7T84HyWWPw1rx6FvzGYfiUGo35A03SZG5xVD40oN2PjrnwxqNx7n1VSpiWmmnbVLjcSc9nmcTBj2Wpt4TyS7QyjYxC7kakyo10lDLR0nT5K/R0QexqouWVIueGgSSQB7w3/9L6FtKWVjWj7rQ35AD8lxfgexNS4aQPKzzE9/uj1nX2Xa6eyrhjuyGd9IzUUUXQc58r29zDgXGB+9lvxCgAc9EOcHSXHcR7CR79EOc0k6D99ytlPPlgPIaehMH2C5IwdHoyas31K4c0AtHYgQdtpOpHqdOUJtwzhFr2NDmmcome4lVvh7w4bq4YMs02ODnyNAAZg/hC73/hbOgXRGCUbfs48s7dI4pV+HQ+46PmtTfhyPvPcfcrtNfDRyVR1h2S8QLI6OY2vAtNmuUEokMELW5Rsno4etTrE9EeIHOznN9YVACAEnX80qpB0OhJ59R+K7i/Bi5cv+IGGRVzDYiPcf0/BTmmVxSViyL0HcajbU5XRGhG+0j5Kyy/Omm2nccxI3QcsjX1+hWl1Q7yp8aLsd7XFMpaA8Fp5cw4dJ+aL/AONBw0DGu66k+nb+653QxckZHjyn/LpBiM3qilpjPhmR5xIJGs/7tPzVCLWwliYIeXNkHrHsZ027RySjjWGEk1Gjn5wNYPX0KPXPEHiZgZB1nojfw3thcvrte3M1rGgztq52X6Byyi09GlJOOzl7B1Kynpr9V3C5+Hls4z4X4qxZcB0WERTA9k9fon5DiAwOoKRqlpAGuvTqsrepou18QYI0NczLo5sfSFxu7sywkcwSFPIrK4J9lu0uI8unuVlVrdAAev4RCEvcVrFw7qkUCsgnSrgHUndEf4sEQM0/6jqPoEuOquOqK2NY5fQaptoDSPcRaC0zrMSl7wocRKccNw11eoGgabk9AiWIcDu3aCmxrsllltCRbUYmei20KeqYBwrVGmRyvWvB9U8o9VnFsaOVJAK0ESEewnB6tdwyAhvNx/eqZsG4JaCC8Se6e8MwwNgALLGLLN9GPCuCtosDWjbc9T1KaGrVb0coW4K8VSOdu9sylReKJgHDrL4bVan2i4/RNuDfCig2DVE9t10lrANgsklDubZUw3DaVBgZSYGNHID8VbUUREPCFj4azUWMYeGvPCC2KLGNFy2GOPYrmPEtj4jCupvbII6pUxPDokEKeRWNF0cKvqBYYcPQ9UOrUdyNv6rqWOcPhwOiRMTwJ7Psj2SJ+mdEZC3VpwfqoHnr78/mrtWm4btPyUtLVz3eVhJ9ICYLNlpbuquAG50J7dSu7/DzhynbWwLZc+pBe484kAAcgJPzK55w7gJaRzcfou1YPbZKLG9AFWCpHPOV9GX8KFk23VsNXsIiADiOwzU5A2XHuL8BMmowa8x1XfqtMOBB2KUMWwcSWkaKcl7CnR88V9NxBVZzAut4nwdJOUBCm8HkHUD2CFFlkEChbyNASjmF4G9+kZZ5xOidLPhsN+6j9hhGo0RUQPK/RnwLw8xkiJEak7kpkq4Zl0iQr+D2XhtRHKnUdEm7Ysuw8dFkyx7JiNIdF54QWoAJoWSI0aAC3Bq9Rox4vCvV4SiA8zKLCVFjFxReBepQkUUUWMRRRRYxFFFFjEWq4oBwgraosYXb7DO0hA7zB2u3an1zZVapZg8krimGzmVfhemTsttpwuAdAug/4a3orFG0A5LKNB5AbA8CbT1I1TCAoAvUwpFFFFjEWi5tw4areosYA18PKpusOyaC1YGkOi1GFplh2ROzsAOSICkFmAjRjxoWSiiJiLwqKFYB4vF6sSUTEK1OK9c5aKj1qBZ6XKKqaqiNC2GWrJRRIxkRRRRAYiiiixiKKKLGIooosYiiiixiKKKLGIooosYiiiixiKKKLGPFFFETHhXi8UWAerxRRExFFFFjGJWDlFEUA0vVWqoomQGVHFRRREU//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0" name="Picture 6" descr="C:\Users\snk\Desktop\NSS talk\download (13).jpg"/>
          <p:cNvPicPr>
            <a:picLocks noChangeAspect="1" noChangeArrowheads="1"/>
          </p:cNvPicPr>
          <p:nvPr/>
        </p:nvPicPr>
        <p:blipFill>
          <a:blip r:embed="rId4"/>
          <a:srcRect/>
          <a:stretch>
            <a:fillRect/>
          </a:stretch>
        </p:blipFill>
        <p:spPr bwMode="auto">
          <a:xfrm>
            <a:off x="3048000" y="2362200"/>
            <a:ext cx="2466975" cy="1847850"/>
          </a:xfrm>
          <a:prstGeom prst="rect">
            <a:avLst/>
          </a:prstGeom>
          <a:noFill/>
        </p:spPr>
      </p:pic>
      <p:sp>
        <p:nvSpPr>
          <p:cNvPr id="26632" name="AutoShape 8" descr="data:image/jpeg;base64,/9j/4AAQSkZJRgABAQAAAQABAAD/2wCEAAkGBxQHBhUIBxQWFRIXGBwYGBgXGCAfHhwgHiEkGhweHyQkHCgsJB0lHiAhIjEtKCovLy4wHSAzODQsOjQtLi8BCgoKDg0OGxAQGiwmICQsLCwsNzQuNiwxLC8tLCwtLy0sLCwsLC0sLCwsMSwsLC0yNCwvLiwsLDAtMC0sLSwsMP/AABEIAMcA/QMBEQACEQEDEQH/xAAbAAEAAgMBAQAAAAAAAAAAAAAABQYCBAcDAf/EAE0QAAEDAwMBBQQDCgkLBQAAAAEAAgMEBREGEiExBxNBUWEUIjJxgZGxFSMkM0JSZHKysxYnNERTc4KhtBcmNTY3YmN0ktLwVHWTwcL/xAAaAQEAAwEBAQAAAAAAAAAAAAAAAgMEAQUG/8QAPBEBAAIBAgMEBwYDBwUAAAAAAAECAwQREiExBUFRYSIycYGxwfATFDORodFCU2IGIyQ1cnPhFTRSkrL/2gAMAwEAAhEDEQA/AO4oCAgICAgICAgICAgICAgICAgICAgICAgICAgICAgICAgICAgICAgICAgICAgICCK1RfGabsEt4rOWxNzgdXEnDW/S4gfSgqFrsVz1HRNut6uElKZAHsp6ZjWiMHkBxPLjjGQehzz5Bv6Mrq+kvk2ndTh04jaHw1jY9rJGnA2uxwHjPTr7ruvBIfdBXea5agulPXSF7IanZEDj3W88DA+1Bj2wXiaxaIfXWmQxyh7AHDHQnB6goLsgICAgICAgICAgICAgICAgICAgICAgICAgICDn/bpA6bs4mMX5L43Ox5bwPtIKC9Uk7aqkZUUxBY9oc0joQRkEfQg05L7BHfm2J8n4S6PvWs2u+HJGc4wOQepyg5jpewS3nVt2fSVtRShtWQRCQA7OeTkHkINXtc0vNatFPqqm4VVQ0PYO7lLdpy7rwB0QdJv8tdNdI7fYGxxRlhfJUyt3gHOBGxge0l56knjHqgx0beZrl7TRXcRmammMTnxZ2PG0PaQCTtdg4cMnBQWNAQEBAQEBAQEBAQEBAQEBAQEBAQEBAQEBB4VtIyvo30dY0Pje0tc09CCMEfUgolDo+5aeiNDpq4MNKPxbKmLc6MeQcOv04HogltH6N+4ddLd7rO6qrphh8zmhoDfzGNHwt4H1DgdEGxpbTLrFdq2tfIHiqm70ANxt68Hk56oHaDpg6u0060RSCIuc124t3fCc9MhB63m8U0l2/gxddzDNCXtcXbGvGdrmNeHA94OpA5wcoIPs+7uhv1bZLC7fQQ92Wc7hHK/cZYw/q/HBOSS0nCC9oCAgICAgICAgICAgICAgICAgICAgICAgICCta1uUtufQihfs72uhik4B3McHlzeQcZwORg+qlWu+4sqiCAg0rraILxAILtDHMwHIEjA4A9MjI4KD0t9BFbKUUtujZFGOjI2hrRnrwB4oNlAQEBAQEBAQEBAQEBAQEBAQEBAQEBAQEBAQVHtCGZLd/wC4wfsvWnT14ov/AKZ+TkrcszogICAgICAgICAgICAgICAgICAgICAgICAgICAgICCq69jL32/YCcXCEnA6Da/k+i9DQRExl3/l2+MIW7vatS89MQEBAQEBBC6i1E2yllOxjpqiTPdxM6ux4k+DfX58cHFOXNFNo23mekPR0PZ19VxXm0VpX1rT0j958v3hGzX+voovaq+g+9Dl3dzBz2jzxjn6FXOXLXnanL2tdez9Blngxaj0u7esxE+/uWG1XGO7UDa2hduY4ZB+0H1B4Wil4vXih5Wp0+TT5ZxZI2mG2pKBAQEBAQEBAQEBAQEBAQEBAQEBBE6rujrLpye5U4DnxsLgHZwceeCFr0OnrqNRTFaeVp2RtO0bo3s+1c3V9l9ocAydh2yxjwJ+EjPO1w5HqCOcZWntbs22hzcPWs+rPxj2x+3i5jvxQ9BqCT/KB/B7a3uvZu/3c7t2/bjrjGPRR+50+4fed534+Hy223OL0uFZF5qYgICAgIKfaB7T2k1ks3LooomMz4NcA44+n7Vlpzz2me6Ie/qvQ7JwVr0ta0z7YmYj9PguC1PAU7QIEFyuFFB+KZUEtA6AuzuA+WAFk03K16x03e/21M3w6bLb1ppz93SffuuK1vAEBAQEBAQEBAQEBAQQ9dqamoL7HZKyTbUSgFjSDg5JA97GMktIAJ648wtmLQZ8uC2opXetev6d3XvRm0ROyUqJhTwOnl4a0Fx+QGSstKza0VjrPJJrWa6RXq2suNuduifnaSCM4JaeCAeoKs1GnyafJOLJG1o69/n3ORMTG8N1UuiAgIK32j/6i1f9UV6XY/8A32L/AFIZPVlRn0z9KW2g1ta2l0ZpoI6yNv5TDG0B/wAxwPmG+G5e7GSutyZ9Blnnx3nHPhO88vZP79+yrbhiLR707R1LK3tfbVUrg6N9uDmuHQgyZBWDJjtj7Imlo2mMu0/+qcTvk9zoC+fWiAgIIO8amjoKr7n0jXVFWRkQRckerz0Y3kcu8+hULXiOUc5asOltkjjtPDXxn5eM+xoPkfbpW3fVlQGOyRFTwk7MnjGPilfg/IZPHiq59H0rz7vrq2UiMtZwaXHv42nry8+lY/XzY3e3ztuUep9PszIYw2WCT3C9h5HX4Xj18h6gwvS3FGWnXvj671+l1GCcNtDqp2rvvW0c9p+dZ+fvhLqeqqozT223ztm6ZmAbG0+ec+8B6YSc155VpO/n0K9maXHPHm1NZr/TztPu7klpKyGx2wxVDt80jjJK8eL3dceg6evJwM4VmHF9nXaes85Y+09dGrzcVI2pWIrWPCI+vkm1c84QEBAQEBAQEBAQEBByXtBsP8JO0tlvY4sk9h3xuBxte2R5aT6Z4PzX1vZOs+6dmzkmN4+02mPGJrXdRkrxX28lj0zqR1+0hUU9yG2sp2PiqGHGdwaRu48HYP0h3hhedrdDGm1eO2PnjvMTWfLeOXu+GyVbb1nfq1dA3CW3dnNFLRUz6gHvN4je0OaN7+QHEbueMAqfa+LHk7QzRe8V6bbxO08o8OhjmYpHJO0GuaOqnFLUSGnmOPvVS0xP54A9/AJzxwSvKyaLLTntvHjE7x+icWhYwcjIWVJq3S5RWmiNZc5GxRt6uecD5epPgByV2tZtO0CtNulZqg7bGw0lKf5zM3768f8ACiPwg+Dn+ByAtlK4cPPJ6U+EdPfPyj80ec9GV30r7NoiqtVmD5ZpWkl0km58jyANznOIGSAPIcLTpdfvrMeXNtFaz3RyiPCIhG1fRmIS9htvd6SgtdzYMimjilYcEcMDXtOMgjqPJZdVn31d82Kf45mJ9+8SlWPRiJUnQ+iKjTWvJJnZdRCF7IXlw4DniQMxnOQd2TjBOT4r2+0+1cGr0NaxyycUTaNvCJjffp4K6Y5rbyWa5aclpq5910vN3Uzzukiky6GY4x7wzljuB7zPLoV49NXW9IxZ67xHKJjlaP3jylZw894Z2fVrKmuFqvMbqSs8IpD7snrC/pIPlz14WfLg4Y4qTvX66x3OxKVvV5gsVEay7StijHi7xPk0dXO9ACVQlEbq4+prNSxmQbrdQ4JMjsCoe3xIB4hb15OXcA4CjO8rqTSnPbin9P8Alr2irDoTb+z6Fvd5++VcgPdk5w4gn3pn9ec7enOFCPCjRaI34tRPsiOv7RCwWfTcdvqPbqlzp6ojDppeXfJg6MbyeG/3rtccRO885V5tZfJX7Ovo08I+fjPtTSsZBAQEBAQEBAQEBAQEBAQQupb79yI44KVolqZ37IYs43Hq5xODhjG+8444481q0umjNMzedq1jeZ+Ee2Z5Qjadlbrf9tcGf/QH9t69XH/kt/8Ac+VUJ/E9zT7S7ZJZao6vsrcnuzDVRj8uNw2h59W8c+jT0BV3Y2opqK/cs09/FSfCY57e/wDfvmHMkbelCb7Jf9ntL8n/ALxyw9vf5hk93/zCWL1IWavoIrlTmnuEbJWH8l7Q4fUQvKra1Z3rOyxV6rRDLZC6o0xUVFE4BzgyN++InrzFJub18sLtslres5s0tHWuG501JqPU0vtFbOwPhExaGsJbvLYI+ACAMk4LvdzkLkWmI2h1flEEBAQEGjerPBfaE0N2ibLGfBw6eoPUH1BBUq2ms7wOazUR0jrxrXMmuT5IHOpRJl8sLmua3aHudtZGQSS8tBGOSfHk8xaYdMzX2QVWtXte0HLaSIkQN5yO8PWVw464bnOAo7b9VkZOH1VtjYIoxHEAGgYAAwAB0A9F1WyQEBAQEBAQEBAQEBAQEBBq3O4R2q3vr69wZFG0uc4+AH2nyA5J4Xa1m07QKLHXSUUR1TcYy6vq8Q0VMesbDyxp8ifxkhJ46cdF6NIrfbDvtSvO0+P10rCHTmvNDTObTxvuGx9QGBr5Gtxk45x4gZzwsWS8TMxTeK78o3SiPFtPaHsLHgEHgg+KriZid4dYxRiFndxANA6ADAS1ptO8yM1weFf/ACGT9R32IOcWD+Tac/Uk/wAK9B05AQEBAQEFWqh/GbAf0Kb97ErYr/dTbzj5ud60qp0QEBAQEBAQEBAQEBAQEBAQUjWX4Rq6hobz7tA5xcOeJKlpzFHJ5NxlzR+U4YI4Uq79wlbbYpHamlvt5LXPGYqZrSS2KLqTyB99efiPgAACQu8c8PD3CxKAICAg16/+QSfqO+xBzmwcU2nP1JP8K5B05AQEBAQEFYqh/GVAf0Kb95Etta/4S1v6q/CyP8SzrEkICAgICAgICAgICAgICAgII+/WiO+2l9trgdjxjI6tI5a5p8HNOCPUKVbcM7iK0fdpJu8sl7P4bTYDzjAlYfgmb6OHXHRwI44CuzYtojJX1Z/Se+Prucie5ZVndEBAQa9x/wBHyfqO+woOdWL+T6c/Uf8A4VyDpqAgICAgitRahp9N0jau8P2Mc7YDtc7nBP5IPgCtWk0WbV3mmGN5iN+sR8UbWivVuNp45qltwYGufs2teOfddh2AfI4B+gKmb3rWcc9N+cecO+bXtV7hu880NA7c6CQxSe6Rhw4I5HPTw4VmfSZcFaWyRtFo3j2EWieiRWd0QEBAQEBAQEBAQEBAQEBAQV/U9lfVzxXazkNrID7u4kNkY744n4B90jkHBwQCMcrZpM9K8WPL6luvjE90x9c4RtHfCk9o2oayy67ifaC50UdKJ5YQ73XND3h5I/V8ccYz4L6DsfRaXUaG0ZoiJtfhiducTtG3693f071WS1otyX/7rMumlnXW2Pyx8LnscOo4P1OBGD5EFfP/AHa2HVRhyxzi0RP5/Cfgt33rvCP7M6yS4aHpqque6SRwfuc45Jw9wGT8hhaO2sVMWuyUpG0Rtyj2Q5jnesbrOvLTVrUOsKO3sdQyztfO4FrYYgZJCSOBtYCR9OFLhnbfYRXZ57NdbFQsc78LoYw10ZJa+J5Z3T97Dg9CQCRjyURekBAQEBBz7tjpm1tvoqSfOx9bEx2OuHBwP9xX0P8AZ7JOPJmvXrGO0x7tlWWN4j2vugLg+w3V+h707L48upXk/jIjk4+bQOngA4dGrnauGmpxR2hhjlbleP8Axt/z+095Sdp4JZdmH+l7t/z0n7Tlztv8HS/7dfhBj629q/LwFogICAgICAgICAgICAgICAgIKBcGh/bVC1wyDQEEH9d6+gxTt2NeY/m/KqqfxPciXOOgbtPYpyfYKtkj6ZxPEUm05jz5HgD+x5uK1xEdp4qaiv4uOYi/9Ub9frz8kfUnbulKaB9qPZxRssPcBx37nTbiGjvHchrfiPzICx9r/Yf9Ryzm4u7bbbn6MdZnp+qWPfgjZKu0Y65D/OesnqQcgxNPcwkHwLI8E+XvOK8y2qrH4VIr+s/nPyiE+HxT1qs1PZoe5tUMcLfERsDc/PA5PzWW1rW5zKTR1BpWC+StqpQ6KpZ+LqITslb/AGh1byfddkcnhREP93avSo26tZ39MP55Aw5aAOs8QyW+PvMy3pwEFsoa2O40jauge2SNwy1zCCD9IQbCAg0LzeoLHSe13aVkTPNx5Pjho6uPoASrsGny57cGKszP1+TkzEdVR7UpBLTW6RnQ18BHyIcV7PYcTFs8T/Kt8leTu9qQ7RNOPvNubX2kltbTHvIHDqccln9rHGfEDwJWfsjXVwZJx5ueO/K37+74eezuSu8bx1V7sbuPtkFxudQ3ZvqDK5vJ25Bc4dM8cr0P7RYPs7YMVZ32ptHntyRwzvvK/wBmvMF8pBV2mVkrPNp6eOHDq0+hAK+ez6fLgvwZazE/X5rYmJ6N9UuiAgICAgICAgICAgICAgIMJZBDGZJiGtHJJOAPmV2tZtO0QIOfTfe62ZqXvMbIO47vb195zt27d/vdMeHVb667h0U6Xh624t9/KI2228vFDh9Lieur9OR6psb7ZV8Z5Y/GSxw6OA/uIyMgkcKHZ+uvo88Zae+PGPD673b1i0bMtJWT+DmnorQX953YcN+3bnLi7pk4646+C5r9X971Fs222+3LffuiOu0Fa8MbJhY0hAQEFTr9Hey1jrnpGX2Oc8vYBmCU/wDEj8CcY3Nw4ZPVBqxdocVsqXW3WbRR1LG7zzvikbzh0bgM87ThrgHeHJQKe/1mroe80qxtNSuyBV1ADnOwS0mKEHwIHMhAPkr6Rjrzvz8v3lyd0rZtIQW2r+6FRvqarxnnO946nDPBgGSAGgcccqeTWZLV+zj0a+Eco9/j73IrHVPSwtmx3rQ7ByMjOD5j1WetrV6SkzUR5xQNhJMTWtycnAAyfMqVr2t1kQV40hBcav7oUxfTVX9PAdjz0OH+DwcDIcDxxwtGPWZK1+zn0q+E8493h7kZrHVHm8V2nPd1DD7XAP5zSt98DgZlh6+ZJjJAA6Ku/wBnbnTl5ftLvNMv1RSjTbtRMla6la0v3t8ccYx+dn3cHnPCpdVSiu171FTC52eKjpad43RNqTI6RzT8LnbeACOfP59UEnorV8l2uM9h1BC2Cvp8F7WnLJGHGJGZ5xyODnG5vPJAD10RqWXUFdXwVjYwKaqfAzYCCWtJALsuOXceGB6IPvaRqOXS2nhcLc2NzzKyPEgJGHEg9HN5+lBakBAQEBAQEBAQEFMuB/hlfzaY8Ggpng1J6iWUctg8i1hw5/Xna3hejhv91x/aR69o9Hyjvn2z0j80J9Kdu5c15yYgICAgICAgqdNGH9plRvAI9jpyM+YklIPzCO7ct33ssGNB04/rP3j1yOjt42tsta6iICAgICDnXbqNnZ+5rOIzNH3m380uyT/1YPzQdDYA1gEfTHGPJB4h0ba0sBZ3xaCRxvLeQD54yD9RQci0ZFcpL/djph9I1nt82/2hryc7j02+GEHn2oxXVmm2nUUlE6Dv4uIGyB+c8fFxhB0a/ailo7syz2WlNTO5hldl/dxsZnaC55acuLuA0Anx4CDZ0tf/ALu00nfxOgnhkMU0TiHbXAB3Dhw5pBBB8UE0gICAgICAgrOsbxJB3djsh/DanIYcZETB8czvRo6Z6uIHPKlTbfeRLWG0R2K0x22iztYOp+JxPLnOPi5xyT6ldveb24pISCgCAgICAgICCsUg/jHqD+hwfvJVH+JdMf3UT5z8nzsyGND04/rP3jkp0d1MbZJj66LQpKBAQEBAQRuo7NHqGxy2mu/Fyt2kjqD1a4erXAEfJBSrdUXzTdGLW+jiuDYxtjnbUNiJaOG7w/kux1x9ZPJCQ0dpipbqCXVWrXMNXIwRxxx5LIY+u0E9XE//AHyc8B7aAsE1luFxmuDQG1FZJNHhwOWOJIJx0PoUGXajYZtRaabQ2podIJo34LgOGkk8lBPV1Q2slfZ6Wo7qp2B/u7S9rScbgHAjGeOQUFa0A11rvVdp6ciV0T45jPzvk74E/fQScSNDccYBbtwGoLsgII6+XyCwUzam7P2Me9sbTtc7LnZwPdB64PJ4QSKCOt19guVxnt9E/dLTlombtcNpdkt5IAOcHoT0QSKDVuVwitVE6tuUjY4m/E55wB4D6SeAPEoKXF2n2h9cKreWlw7sTugeARnO3eWZ25554HJ4QXuKVs0QlhIc1wBBByCDyCD4ghBmgICAgICAgIK5Sj+MGc/okP7cirj159jXaP8AC1n+qfhDHs4GNFwD9f8AeOTFPoQa+NtRaPZ8IWVWMggICAgICAgICAghL/paC+VDKuo7yOdgLWzQSOjkDTyW7mkZb6HPjjqUGxYbDDYKd0Nvacvdve97i973fnOc4kkoJNAQc57dJRBpWCaT4W1kJPyAcSg3P8rds/pZP/gl/wCxBE9k1yju+s7zcKEkxvfTlpIIOMSDoRkIOoIObavgGpO1Oi07XgOpYYXVb4z0kdlzGhw8Q0gHnOQ5w8UHQK6gjuFA6grGNfE9u1zCOCPL/wA6II/SWn26YsTLTBJJKxmdpkxkAnOBgDgHogmUBAQEBAQEBBX6Yf59zH9Fi/bkVUfiz7I+b0Lx/gaT/Xb4VfOz9uzSMDT/AL/7blzB+HB2rG2rvHs+ELCrnniAgICAgICAgICAgICAg5522/6uU3/Owf8A6QdDQc50Bk9oV92Yz3kGM9PhkwgidTUbdOMip4K6aS+yPY+MuleGybpOQ5m7u2w4Dhjj4eM9EEv2gxv09q2k1vCxz4Y2OgqgwZLYzktfjya5xJ+TR48BKV3ahbKS1G4MqmSDblsbOZHHwG04IJ6e9gDxwg3Oz6qrK7TwrtTjbLI9z2R7Q0sjPwNd6+PPOCM85QWVAQEBAQEBBhPM2nhdNOQ1rQS4noAOSSuTMRG8pUpa9orWN5nlCqRarqLnmbT1C6WHJAkkkbHux+aD1Hr9eFmjPe3OlN4/J7duytNg9HVZ4rfwiJtt7Zjv8vy3b9j1MLjWuttdE6nqmjcY385Hmxw4cP8AzzU8ebinhmNpZtZ2ZOHHGbHeL455bx3T5x3J9XvLEBAQEBAQEBAQEBAQEBB41VIysYGVbGvAOQHtBAI6HnxQeyDWNI2DvJqFkbZXjl234nAHaX4wSAT5+aDn96v0990nLYLjb6g18sboiwQnuA8jAlbKSWiMHDgd2QQB6oL9aKV1HaYqSqf3j2RsY55/KLWgF30nn6UHjDYKWCs9tgpoGy/0jYmB3/UBlBIoCAgICAgICCpdqEpj0m5jDgPexrj5DOT9gWXWT/dPd/s7WJ1sTMdImY9uy008LaaBsEAAa0BrQOgA4A+paYiIjaHiXva9ptad5nnKpa7b3F0t9dDxKKlseR1LX/EPlxj6Ssup5WpaOu73exp48OpxW9Wccz746T9eC4rW8AQEBAQEBAQEBAQEBAQEBAQEBAQEBAQEBAQEBAQR2obS2+WaS3THAeOD5EctP0ED5qvLjjJSay16HV20meuavd+sd8fkr9FqGqtFOKK+0c8r2jaJadveNeBwHHkYJ9fqHRUVy5KRtesz7Ob1MvZ+l1NpyabPWsTz2vPDMeXn9c56vtHRVGo79FdrvEYKeDJhiccvc4/lvHhjg46gj5k9rW+S8XtG0R0gy5tPotNbT4L8d78rWjpEeEePtXBangCAgICAgICAgICAgICAgICAgICAgICAgICAgICAgICAgICAgICAgICAgICAg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3" name="Picture 9" descr="C:\Users\snk\Desktop\NSS talk\download (14).jpg"/>
          <p:cNvPicPr>
            <a:picLocks noChangeAspect="1" noChangeArrowheads="1"/>
          </p:cNvPicPr>
          <p:nvPr/>
        </p:nvPicPr>
        <p:blipFill>
          <a:blip r:embed="rId5"/>
          <a:srcRect/>
          <a:stretch>
            <a:fillRect/>
          </a:stretch>
        </p:blipFill>
        <p:spPr bwMode="auto">
          <a:xfrm>
            <a:off x="5867400" y="2133600"/>
            <a:ext cx="2409825" cy="18954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753237" cy="646331"/>
          </a:xfrm>
          <a:prstGeom prst="rect">
            <a:avLst/>
          </a:prstGeom>
          <a:noFill/>
        </p:spPr>
        <p:txBody>
          <a:bodyPr wrap="none" rtlCol="0">
            <a:spAutoFit/>
          </a:bodyPr>
          <a:lstStyle/>
          <a:p>
            <a:r>
              <a:rPr lang="en-US" sz="3600" b="1" dirty="0" smtClean="0"/>
              <a:t>Antacid </a:t>
            </a:r>
            <a:endParaRPr lang="en-US" sz="3600" b="1" dirty="0"/>
          </a:p>
        </p:txBody>
      </p:sp>
      <p:pic>
        <p:nvPicPr>
          <p:cNvPr id="27650" name="Picture 2" descr="C:\Users\snk\Desktop\NSS talk\images (6).jpg"/>
          <p:cNvPicPr>
            <a:picLocks noChangeAspect="1" noChangeArrowheads="1"/>
          </p:cNvPicPr>
          <p:nvPr/>
        </p:nvPicPr>
        <p:blipFill>
          <a:blip r:embed="rId2"/>
          <a:srcRect/>
          <a:stretch>
            <a:fillRect/>
          </a:stretch>
        </p:blipFill>
        <p:spPr bwMode="auto">
          <a:xfrm>
            <a:off x="6096000" y="0"/>
            <a:ext cx="3048000" cy="3048000"/>
          </a:xfrm>
          <a:prstGeom prst="rect">
            <a:avLst/>
          </a:prstGeom>
          <a:noFill/>
        </p:spPr>
      </p:pic>
      <p:sp>
        <p:nvSpPr>
          <p:cNvPr id="27652" name="AutoShape 4" descr="https://encrypted-tbn3.gstatic.com/images?q=tbn:ANd9GcROpfTVLUconO2-FIIWOvXSRqtK4vJmOUIpqD1ENzpY4WZ9BK3Q5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3" name="Picture 5" descr="C:\Users\snk\Desktop\NSS talk\images (7).jpg"/>
          <p:cNvPicPr>
            <a:picLocks noChangeAspect="1" noChangeArrowheads="1"/>
          </p:cNvPicPr>
          <p:nvPr/>
        </p:nvPicPr>
        <p:blipFill>
          <a:blip r:embed="rId3"/>
          <a:srcRect/>
          <a:stretch>
            <a:fillRect/>
          </a:stretch>
        </p:blipFill>
        <p:spPr bwMode="auto">
          <a:xfrm>
            <a:off x="5638800" y="1295400"/>
            <a:ext cx="1143000" cy="1219200"/>
          </a:xfrm>
          <a:prstGeom prst="rect">
            <a:avLst/>
          </a:prstGeom>
          <a:noFill/>
        </p:spPr>
      </p:pic>
      <p:sp>
        <p:nvSpPr>
          <p:cNvPr id="6" name="Rectangle 5"/>
          <p:cNvSpPr/>
          <p:nvPr/>
        </p:nvSpPr>
        <p:spPr>
          <a:xfrm>
            <a:off x="152400" y="762000"/>
            <a:ext cx="5105400" cy="4093428"/>
          </a:xfrm>
          <a:prstGeom prst="rect">
            <a:avLst/>
          </a:prstGeom>
        </p:spPr>
        <p:txBody>
          <a:bodyPr wrap="square">
            <a:spAutoFit/>
          </a:bodyPr>
          <a:lstStyle/>
          <a:p>
            <a:pPr>
              <a:lnSpc>
                <a:spcPct val="150000"/>
              </a:lnSpc>
            </a:pPr>
            <a:r>
              <a:rPr lang="en-US" sz="2000" dirty="0" err="1" smtClean="0"/>
              <a:t>Gelusil</a:t>
            </a:r>
            <a:r>
              <a:rPr lang="en-US" sz="2000" dirty="0" smtClean="0"/>
              <a:t> is drug that treats heartburn, acid indigestion and gas. </a:t>
            </a:r>
          </a:p>
          <a:p>
            <a:endParaRPr lang="en-US" sz="2000" dirty="0"/>
          </a:p>
          <a:p>
            <a:endParaRPr lang="en-US" sz="2000" dirty="0" smtClean="0"/>
          </a:p>
          <a:p>
            <a:pPr>
              <a:lnSpc>
                <a:spcPct val="200000"/>
              </a:lnSpc>
            </a:pPr>
            <a:r>
              <a:rPr lang="en-US" sz="2000" dirty="0" smtClean="0"/>
              <a:t>Its main ingredients are</a:t>
            </a:r>
          </a:p>
          <a:p>
            <a:pPr marL="457200" indent="-457200">
              <a:lnSpc>
                <a:spcPct val="200000"/>
              </a:lnSpc>
              <a:buAutoNum type="arabicParenBoth"/>
            </a:pPr>
            <a:r>
              <a:rPr lang="en-US" sz="2000" dirty="0"/>
              <a:t>A</a:t>
            </a:r>
            <a:r>
              <a:rPr lang="en-US" sz="2000" dirty="0" smtClean="0"/>
              <a:t>luminum hydroxide , </a:t>
            </a:r>
          </a:p>
          <a:p>
            <a:pPr marL="457200" indent="-457200">
              <a:lnSpc>
                <a:spcPct val="200000"/>
              </a:lnSpc>
              <a:buAutoNum type="arabicParenBoth"/>
            </a:pPr>
            <a:r>
              <a:rPr lang="en-US" sz="2000" dirty="0"/>
              <a:t>M</a:t>
            </a:r>
            <a:r>
              <a:rPr lang="en-US" sz="2000" dirty="0" smtClean="0"/>
              <a:t>agnesium hydroxide </a:t>
            </a:r>
          </a:p>
          <a:p>
            <a:pPr marL="457200" indent="-457200">
              <a:lnSpc>
                <a:spcPct val="200000"/>
              </a:lnSpc>
              <a:buAutoNum type="arabicParenBoth"/>
            </a:pPr>
            <a:r>
              <a:rPr lang="en-US" sz="2000" dirty="0" err="1" smtClean="0"/>
              <a:t>Simethicone</a:t>
            </a:r>
            <a:r>
              <a:rPr lang="en-US" sz="2000" dirty="0" smtClean="0"/>
              <a:t>.</a:t>
            </a:r>
            <a:endParaRPr lang="en-US" sz="2000" dirty="0"/>
          </a:p>
        </p:txBody>
      </p:sp>
      <p:pic>
        <p:nvPicPr>
          <p:cNvPr id="27655" name="Picture 7" descr="Simethicone structure.svg"/>
          <p:cNvPicPr>
            <a:picLocks noChangeAspect="1" noChangeArrowheads="1"/>
          </p:cNvPicPr>
          <p:nvPr/>
        </p:nvPicPr>
        <p:blipFill>
          <a:blip r:embed="rId4"/>
          <a:srcRect/>
          <a:stretch>
            <a:fillRect/>
          </a:stretch>
        </p:blipFill>
        <p:spPr bwMode="auto">
          <a:xfrm>
            <a:off x="4724400" y="3962400"/>
            <a:ext cx="4023360" cy="1828808"/>
          </a:xfrm>
          <a:prstGeom prst="rect">
            <a:avLst/>
          </a:prstGeom>
          <a:noFill/>
        </p:spPr>
      </p:pic>
      <p:sp>
        <p:nvSpPr>
          <p:cNvPr id="8" name="Rectangle 7"/>
          <p:cNvSpPr/>
          <p:nvPr/>
        </p:nvSpPr>
        <p:spPr>
          <a:xfrm>
            <a:off x="304800" y="5754469"/>
            <a:ext cx="8534400" cy="707886"/>
          </a:xfrm>
          <a:prstGeom prst="rect">
            <a:avLst/>
          </a:prstGeom>
        </p:spPr>
        <p:txBody>
          <a:bodyPr wrap="square">
            <a:spAutoFit/>
          </a:bodyPr>
          <a:lstStyle/>
          <a:p>
            <a:r>
              <a:rPr lang="en-US" sz="2000" dirty="0" err="1" smtClean="0"/>
              <a:t>Simethicone</a:t>
            </a:r>
            <a:r>
              <a:rPr lang="en-US" sz="2000" dirty="0" smtClean="0"/>
              <a:t> is an orally administered anti-foaming agent used to reduce bloating, discomfort or pain caused by excessive gas</a:t>
            </a:r>
            <a:endParaRPr lang="en-US" sz="2000" dirty="0"/>
          </a:p>
        </p:txBody>
      </p:sp>
      <p:sp>
        <p:nvSpPr>
          <p:cNvPr id="9" name="TextBox 8"/>
          <p:cNvSpPr txBox="1"/>
          <p:nvPr/>
        </p:nvSpPr>
        <p:spPr>
          <a:xfrm>
            <a:off x="5313761" y="3124200"/>
            <a:ext cx="3373039" cy="461665"/>
          </a:xfrm>
          <a:prstGeom prst="rect">
            <a:avLst/>
          </a:prstGeom>
          <a:noFill/>
        </p:spPr>
        <p:txBody>
          <a:bodyPr wrap="none" rtlCol="0">
            <a:spAutoFit/>
          </a:bodyPr>
          <a:lstStyle/>
          <a:p>
            <a:r>
              <a:rPr lang="en-US" sz="2400" b="1" dirty="0" smtClean="0"/>
              <a:t>Al(OH)</a:t>
            </a:r>
            <a:r>
              <a:rPr lang="en-US" sz="2400" b="1" baseline="-25000" dirty="0" smtClean="0"/>
              <a:t>3</a:t>
            </a:r>
            <a:r>
              <a:rPr lang="en-US" sz="2400" b="1" dirty="0" smtClean="0"/>
              <a:t>        Mg(OH)</a:t>
            </a:r>
            <a:r>
              <a:rPr lang="en-US" sz="2400" b="1" baseline="-25000" dirty="0" smtClean="0"/>
              <a:t>2</a:t>
            </a: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eniramine.svg"/>
          <p:cNvPicPr>
            <a:picLocks noChangeAspect="1" noChangeArrowheads="1"/>
          </p:cNvPicPr>
          <p:nvPr/>
        </p:nvPicPr>
        <p:blipFill>
          <a:blip r:embed="rId2"/>
          <a:srcRect/>
          <a:stretch>
            <a:fillRect/>
          </a:stretch>
        </p:blipFill>
        <p:spPr bwMode="auto">
          <a:xfrm>
            <a:off x="2438400" y="609600"/>
            <a:ext cx="2095500" cy="1762126"/>
          </a:xfrm>
          <a:prstGeom prst="rect">
            <a:avLst/>
          </a:prstGeom>
          <a:noFill/>
        </p:spPr>
      </p:pic>
      <p:sp>
        <p:nvSpPr>
          <p:cNvPr id="3" name="TextBox 2"/>
          <p:cNvSpPr txBox="1"/>
          <p:nvPr/>
        </p:nvSpPr>
        <p:spPr>
          <a:xfrm>
            <a:off x="304800" y="457200"/>
            <a:ext cx="899542" cy="646331"/>
          </a:xfrm>
          <a:prstGeom prst="rect">
            <a:avLst/>
          </a:prstGeom>
          <a:noFill/>
        </p:spPr>
        <p:txBody>
          <a:bodyPr wrap="none" rtlCol="0">
            <a:spAutoFit/>
          </a:bodyPr>
          <a:lstStyle/>
          <a:p>
            <a:r>
              <a:rPr lang="en-US" sz="3600" b="1" dirty="0" err="1" smtClean="0"/>
              <a:t>Avil</a:t>
            </a:r>
            <a:endParaRPr lang="en-US" sz="3600" b="1" dirty="0"/>
          </a:p>
        </p:txBody>
      </p:sp>
      <p:sp>
        <p:nvSpPr>
          <p:cNvPr id="4" name="Rectangle 3"/>
          <p:cNvSpPr/>
          <p:nvPr/>
        </p:nvSpPr>
        <p:spPr>
          <a:xfrm>
            <a:off x="304800" y="2773740"/>
            <a:ext cx="6553200" cy="1569660"/>
          </a:xfrm>
          <a:prstGeom prst="rect">
            <a:avLst/>
          </a:prstGeom>
        </p:spPr>
        <p:txBody>
          <a:bodyPr wrap="square">
            <a:spAutoFit/>
          </a:bodyPr>
          <a:lstStyle/>
          <a:p>
            <a:r>
              <a:rPr lang="en-US" sz="2400" dirty="0" err="1" smtClean="0"/>
              <a:t>Pheniramine</a:t>
            </a:r>
            <a:r>
              <a:rPr lang="en-US" sz="2400" dirty="0" smtClean="0"/>
              <a:t> is a drug used to treat allergic conditions such as hay fever. </a:t>
            </a:r>
            <a:r>
              <a:rPr lang="en-US" sz="2400" dirty="0" err="1" smtClean="0"/>
              <a:t>Pheniramine</a:t>
            </a:r>
            <a:r>
              <a:rPr lang="en-US" sz="2400" dirty="0" smtClean="0"/>
              <a:t> is also commonly found in </a:t>
            </a:r>
            <a:r>
              <a:rPr lang="en-US" sz="2400" dirty="0" err="1" smtClean="0"/>
              <a:t>eyedrops</a:t>
            </a:r>
            <a:r>
              <a:rPr lang="en-US" sz="2400" dirty="0" smtClean="0"/>
              <a:t> used for the treatment of allergic conjunctivitis.</a:t>
            </a:r>
            <a:endParaRPr lang="en-US" sz="2400" dirty="0"/>
          </a:p>
        </p:txBody>
      </p:sp>
      <p:sp>
        <p:nvSpPr>
          <p:cNvPr id="28676" name="AutoShape 4" descr="data:image/jpeg;base64,/9j/4AAQSkZJRgABAQAAAQABAAD/2wCEAAkGBxQSEhUUExQVFhUXGBwXFhQYFxgXGBgXGBcWGBgXFxcYHCggGBolGxcWITEiJSkrLi4uFx8zODMsNygtLisBCgoKDg0OGBAQGCwcHBwsLCwsLCwsLCwsLCwsLCwsLCwsLCwsLCwsLCwsLCwsLCwsLCwsLCwsLCwsLC4sLCwsLP/AABEIAK0BIwMBIgACEQEDEQH/xAAbAAABBQEBAAAAAAAAAAAAAAAAAQIDBAUGB//EAEEQAAEDAgQCBwUGBQIGAwAAAAEAAhEDIQQSMUFRYQUTInGBkfAGMqGx0RUjQlKSwRRTYnLhsvEzQ4KTotI0Y8L/xAAXAQEBAQEAAAAAAAAAAAAAAAAAAQID/8QAHxEBAQEBAAIDAAMAAAAAAAAAAAERAhIhA0FhEzFR/9oADAMBAAIRAxEAPwD2ssN+Ei3KybTbYSO+0X/dWEIISD+0evVkgafQ5cFOhEwJHCQlQimAcvgo3AzPh4f7qdCCuKca3HCLA22QadtLwf8AHjCsIQQVGmRuO489punAcr93qFKhBAWH49+x/dOpi/rgN1KhECa9uichFMPcohTOh7512M/H5qwhBXybQZ48u/u2StYbRa5+dlOhBWa0z/jmdDspCOAj4KVCCDKdfWkeSzOkvaTD4c5ajjm3DWkxprsNR5raXkntW6MRVmSOscI0Am88zbylB2R9vsGCBNST/QUo9t8JJ7Tv0Gy5P2Ka1vWPj72YDuDbWG3A/wDVyVX2xpsBpkDtumcpiWgamOcKGO7o+1mHqyGF9rnsEQOPmq9b2ywwJlzwRwpu4XvwWH7KtazDggDM8dskXNgQDO0Fc77Q0GisWUxExMfhLjcgbWv4q79GO9q+22DEdp9xb7t2v7boqe3GEbPbcBIP/DfoInTuKzsLQpNotpsY3IWzGskiCZN51XDvo0+v6oA9U2pE7QBOWe+ymmPSqHttgzAzm/8A9bxw3OqfV9tsI03e4Af0P08vULM6QoU3Uy1zWhjWkCABDe8LjPZ6gypiGCpdgBc0HRzgRAvrqmmPRMP7aYN0RUO2tN/DuuuopuBAI0IkeK839q6VN1Co9wDS1pLXCGw4C2mt4XfdDPnD0SdTTYfNoSUzFtwlMDVIhUQuc7ZsjvSqVCAQm5/VkgqBA9CbnSdYED0ITXmAgdKEwusgOQPQo+tHqEdaPUIJEJpfCM/qyByE3OPUIDkDkITXOuEDkJmZBqD1CB6EzrR6hDagOiB6EzrB6hLnQOXjPtYwfxjnAvu9zXDUTAI05H5L2TP6svG+ma5fiXBokCo9xGXU+5ck9o+9p/sDOjqdV5Ioh2cDN2YFvE3PLvTBRJc4vL3VPddn97uHJbvs1W6oVGv7Be8uaSQJEaT3R5J9esyrXbkh2QQ9wuLkENneIPdKmjM6mvkzURVAuCWRBjvOmoniCFTw+FJGYS4u1J1Jm8zcGy6zA41opNaWiiB+AmLAkTJjNBkTyKyiWVn1DTIDSQMw0cRGY24iR4JKMzGMxLRY1WU3bjQgxPaGmqr4fo5wGUNMDYXP+9l2f2vSLA7MwNA0kWtpG6zMAQSKrpa1pLg2BcQYb/TYorBr4evlayq6qKZJ7DhEx+ExeO/goq2Ffbq5zGzA27pI2A10+C7HpLpajkLi5jpENaIl3AZQsfofFNp1w5wgFpDCQIaZM3PKE1GBXwWIrVG0sU+o2XZWteMrSRz0LgvbOiGBtCkAZAptAOsgNAmQuA6dxjXMyNLXVXEGmAQSHAzm3iF3/Q5d1FLOQXZG5iDILouQd7pCriEjjZNzqh6Ey6EDDT17wfl9EMYRHK2pUyEEbmbpOr9SVKhAJCEqEDQFG6kdZ8No0/ypkIIhTi48ZJ5b+CQ07eB+N1MhBC+leR8zz+qcAeSkQgi6rn6ghKxsev2UiEAmuCchA0hRijzMfHSNvBTIQQ9XaLRP7yl6vTvPxKlQggFI+ieJ231Ty0nVSIQQ9Xz9RC57pqhQNRjcg61zj2xxAJg8TEnwXTrgMXiRTqA/jFYb3htJ8neIzDh7ylMadfooFkkSBeIzT4b9yiwvRlOCWEAawBHeCLQe9J0X0k5zXio65cYJsAJsATtEHxKXo/FCpXeKZByshzts18onQx+6gi6S6FaQHVA0jaWZuQmxgX3RT6LOxbEWgW0jayst6TzsAe7K9sZg4gQYvKg60up5mSAXAgixLc7czh4TdXTGdiejh1naaAYMHKdoBl0WhWv4cgHTjvtG3grmJ6RY5mcvGWLyQfCNzdQ0cS5hY4Aht81tBlmJ20PemjAd0dJMNa1w7PuxcC8SLix04K/hujcwymJMdmx4R46rVxuIa6ASHZyA1trnaAPNX6dMUWNzAe9EnXQ793zTdMUug/Z+ix+jZiSAYN9p4eS6ymwAAAQBsufbih1zWMILiZIBnKwXJM6DQeK3cNUzNnv+ZSGYkITQE9Cohcx2xjwQpkIBCjz/ADj5fVAf69FBIhML0gqIJEITXmxQLKVMkwkz7cpQSIUQq8r8PLnzSGryO58td0EyFG58WShyB6FH1nzhK10oHpJSpjzcIHSlTDKb1qCVCi63fbilbUn4/DxQSIUYqevP6JS9A8ry72gw0Yio+XSaobq7J2WCXAGxdcCeZXppf6+K83xuFc/GVTlABceGaZbYW07M+KlG1hejs9D7wjKbhhNj3xzHNS9GkMLw1mU8BpHI8LKGk6oyWOz1Gm4cB7rdmRvH7DmrfR1EuL3vblbGVrTrG5cNtRbkoIv4frYqQ0g6OIgkEXiRMRFzCs1RLQRa8EnY6X9bqGpVcwFpY52UAyxsgzaBznbuTsPQc5kVBll4cBrGUtIaeJho80ggPR0EOcxs3IsJGotbTknkFwMXB2jWdk7EYqpcCk4vHZ0hpOs5yYyq1Uw9RjG5YJBh4i5mDY8JI8O5URYbBsp9rIBUOrtT5xKvU33k3GkRO0E30ELOr1qjyGhjwTZznRAFpIM3sYELQxLHZW5BOpIG/LvvI7lA9nVg5GNDJ4NADo0Flb6NBDL8T81jsfVfUYcjmsbDnOdAJgWaBO+/cVuYQy2eZ+ZVgmSSkebJJMKh6EyEIENIfGfl9EjKUafJSoQU8biqdKOseGzoTvHcqv2zh/5rfI/RZ/tuOxT/ALj8l5t0h0q5mKpt/wCVZlTk+pOTuiB5q5GOuseu/b2H/mjyP0R9vYf+YPI/ReVjpkZ3syHO2o2mGzqH3DxygE+Cyn4wkUsrqgjGmm7M+SRJkW/DwCemf5Hsw6ew/wDM0/pd9Lph6bwxE9Zrf3XTe2kcFwtCjkESTcmTrdY+JdVp4qixlV785calNwbDWD8QytBbGg7lcW92R6mem8OIipHc10eNkHpnDxHWbEaHfXZeUdG4t3XxVxFQE1KgbRdTAY4Bzg0NeW3tBsV0wCYc9+TsXdMYc/jH6T9OacOmqH8z/wAT9FxwCeAmNa637Yw/5vDK7u4c0rOmaA/Gf0n6LkgE8BTFdb9uUfzH9J+iQ9N0fzH9J+i5QBOhMHUfbVGPeP6Sm/a1Die7KVzQCcAiuj+1qX5nRrGVL9rUeJ3Pundc7CMqiugHSlGdT+nmTbzTj0zS3Lj/ANK4D21x1ShhS+k7K/O0SADYm9iCFynTOO6RwzQ52IzCzX5WU4Y8ichOS5gTbTxCua5d/LObmPY63tBh2FuZzm5nBocRYE2AJ2B0WZiKzP4kvZeT1caNLoJDu8hrh4Lyno7pzEV562pmDIqAFrBdjmu/CBsCvRMDVc50w5v37HXtEsqE7T+Nnmsa1z1OpsdLTrNcIA01M2zA+7PEbqzhg1wMQCNR+/8AlU8T92CWNJYSXODbkOJkmNSDKq9CYh1WpWBGVuUNaDr+KXHnfTkjTQbWa+HQY1G0jZwGsfVWadJobOx3J04XVDFOdT7Ja5wHulrSZt8PGyZhg+pRIMA5s0DaHAhs76RKaLGIcAbkxESIsDqU8Na1riXEgkFv4jENgAm5JIPnyWccS+oIDHl8RlIIAPN0QArz8IQ1kGXMBtGpyxYerEpofQYxoDZibTA3Vx2Vu9/osl731C1rWukmHOc0hrQ03vvpFtyr/SgIBcBIAEjciT9Z81TEL6gcQLgNIJE2dAIv8/BazNBC5mnizVcwMByNMveRA5NE+8SfKF0tEy0HkEgemhqchUROoAmZPmhSoQCFD1nzA07uXNDHkxzvogwvbUfd0/7/ANivOMT7OsqCrmPbqOzCpF2aBoAm4AEL0j2vP3bf7v8A8lcHWrOLm5S67nCGgE5WAg+9b34vwha5muPeaazocdeyuXS5rMhtAc7TPyMEjxUDfZ0RHWH/AOR/EDs8/c1+Kmw2Ne1x6zQFrHGbAikajiBF7RKmPSLoB6sjNJEmIa1hcS60iLDvK1fjqemiAsTC9B1WVDUGJJLnAv8Au29oA+7JMgRayujGmQA25c1kF0AHq+sJ0tAIlMPSwuQ2Rla5sG5FR2VgIItOqTmrcv8AZK/RDqlVj6lXMym/OxgYG9rbM6bgdwWuAsn7VMO7EQKkQ7U03BlrbkxPJSnpTK4gtOVucF0yT1bQXGIuJOXvV8KsyNMBKFQfjy2m97qZGUSG7u7MgCRYk9n/AAgdJwTmZAaXAmZ9xocYEX1De9TxrWxpBPAWVU6QOh7GWoA4g5oApms6bcAAe9PqdLZWuJpkQ0vgmOw0NJJtYy4Ni99908aeUacJwCzzjyHPBbbMGMAkkuyB7pgaAHadFZwlRziZBGnZN8pLAS23D91LzYurEJQEZU0P9a/JZaSQlhNDjE+uCUOPz05Jis32l6IOLodUHBnaDsxGb3eUhc5iPYjEVGNY/FhzGe600zAJ1NnXPMrtmu9ef0Umibjn38fPV2vPj7KuwjHuNRr8zHNADS38JO5PBdF0WS4UXG73OY3PuQGmWu/T8FJ7VH7rwd/oKb0AA/qn0zmYMzmm2rj3TMcVheZOfUdbhsWHB+UHskiSDJ0Ex+ETp3BQdG1eqfUc8jTMTp2b7cbJMXTqOeXsLe0AC10xIntW0OluSXBYMjP1hDi6x2ERoOUSo0uPxDnNkwCR7sSBPE2k+Sbg8SG0jI0MEcSTAA5GfiqzqNRgID2kEy2Qd7/C6no4cBoBlwkOJ4n3geGsWVglqViNInUx36SmU8SSBvm025knuv4qtUw1cjLLBr2rkhs7CIzQfNXa2C7GVsgtIDTeJgamOfwVwTnFZI0jlqEuJcS0iQPXBUDhnuyhzm5dTlBBOhi40U3SQgdn3xcaX5X5T8EDXOgCSCNBsQdp4grXw3uN7h8lyjX1KjmZjlAdORoJzGLEnhy7l1mHaQ0A6wkEhSJH6WTRMIHyhMLwN48QkQPyD90gpj0SnoVGF7Ws+5H94+RXF0sMAZ3GaDwD3ZiPP5Lt/asfcj+8fIrkAtRz6ntEcKw6tFyT4uGU/CyBgmRBE9ktuSTldEiSeQ8lOAnAK7WcRNwzZmLyT4kBp+AATaXR1Nos38u5PuGWXJ2VoJYTauK/8Az8vxP5g/8A1AFBwFMiMoiHDfSoQX+ZAVoBOATauIHYVpGUyRY3JJkHMLzOqQ9H0zq3825/GQ52+sgHwVmE4BNq4qjo2nBGXXMTcmS5uVxN7kgQnVOjabveBNou51xIMG97gK2AnAJtMiscCwmbzmzyHEXLcp3tIUtCllB3JMk89PIAAeClhKApbWiZU4N3SgJwCimZE4MT4SgKBgYE4NToQisL2rZ90QN2v/0qH2O6IbhTVAJnNlJk9rKXiQJg3BuOY2Vn2oYTTgalrgO8gBN6DxTHYh9EyXUn1GuJP9dSAAAARvPExaFKy6XCYvraeZuZtyIIFoJuZ4iDCtYasIcHGCwZidLXv8Cq1Sk7N93EGJaZiRuI3VX2XLn1cQ6oZMhulgBoBy1UVotxDoDi2J0n5d6n/iGtplxA4FoucxgAeapYjD1Bny5Mou3MSNrggDYpOj6BdhrntEk5ri4dY8hZBcfWIAMai4mfIlWesBEmLwRtOkfJZVWhWLYGUbZySbcQ2P3UuIYwNYC+C0dnebaHjoPJBYdVDTcQO8n0FPWgDQE81lupvcDmAa0HtOmcw4NEb6SfJWKryQTF9f8ACoYwhrw4iRMNi0TaDGuq2aT5APFYNPO8tLuyxpzBupJ2k7Cb8St3De6O5IJEmVKhUMNMcAhPQgEKCTfvAm3JJTdIF/GyCh7UD7j/AKh+64h2JAkQ6xjT4/PyXa+0n/BPCRfxXJwtRz6vtXbihuHBSNxYOzvJWQ1LlWvTKD+KbAMG+0XtqgYoQDBvMW4evgrTWprjfl+6kxfaucY0bHy0Ckbimkxee7nCkE7mPJGXfkeG2ivpUoCdCjcYI/xzT2rKnAJwTPW3Ap7ENOTgEoCC3RStFShJZMBOm/hwKRUwSwovG+kW9c05o8bnhsgkIQomn/a3E/RPjhfyUVndOaN31+bVQoUj/EMdaXdYXEamHkAu3m8aDRWPaXE9WzrCDDbmNYlsgc9UvQFZlYis2o1xjL7xJAEkBwJkdylZdBhMQ59LtGSQNstjcRF4g6qlhqww7qpEkRmO94sCfLVWa2Ge55cKsSI0B7vAJrei7ObZ2b3pPvSIMnfRRU2fOwSSSbkgxqBoBoFDhsUadEjXK4taYtJMAlOo9HOY3KKjjJt7s63uRfYbIPR80y2+Ud07GZ1Jm6QS4t7nCziDGu3iBYjwWfhKxc4PdEu0m4HEjidlbpdHuIg1JEagNnWwJvt8tVeq4JrWFuWcpABEAj3dPNUMdisrZJniDtzn9lE5xLspcRvaOflp8FBVwLnN96W2NwBJF4MajyU38LJkzMe8Np+B/wAoaZjH5WggkXAvfUgCPErb6OqZqbT61K5ith6hLetgtBDgGiATqC4nhw4rpujQOrbGmo7iUgslCR4kJgFkEgKFC6qAYg+SEE0IhKhUZvtAPuHd4+YXIgLsOnWzQdAnS3iFw1fovOSSHyeGXhEdy3zn2x0uNCcAon4EnZ47o4Afsn0sIWkEB/j48/UK4z7SAJYTsp/K7ySwfyu8ipim5U4BF/yu/SUvg79LvomKIShqJ5O/S76Jc3J36XfRMDgEoCQP5O/S76JQ8cHfpd9FMNOASwmioOf6T9E7rR6BTKunQlATOtbxThVbxCZV2HgIhJ1g4pc/f5H6KKIQlnvQisf2lwoq0+rJIDrEjUDM2fgsP2SwzaNR4ghgY2rdoGYOBByke8JaYniV0nS4JyhupcByu5oMxtGq5nBFwqvb2oDWMgyLdp1gSTBmfFZqO5AbUaH5YBuBNxyMFJhcSGFzCSQ2HcTB29cVlurmjTAD+1MEug227zEKzgaEUnVWmXPN3bn8PyUGpXBcAbtm4g+pUuDxcscSfdJB7xwlZVYuZTbFQSRq4acx48VbwmHa2gGAkl18xuS4mcx8fmgnr1H2OlpA2Ouu4Vn+LBa0/m07rT8wqQwlQgNcbR2nAXi8QTv4K1Ww4LQG9nL7ttOIj1oEBXrFsExBue5Pr1ItaTx2F/oVUOEe4APIjeJvyk7KxjKAN2+8BbhAO/mfNURVS05esa1zSRAN4dMAkd61aLpAK52q19swiCCAJuRBEnYLdwJ7A9bpBYRCEKhIQlQgTMiVFlN+Ejysm0xYT42Ivz4oGdJH7t3rcLBproMRSzAi8ERz9fRVG9FtG58p24IazoSLXPRg/Mfgmu6KEe8fJFZaFpDovn8FG/ox0yHctPjHekFEJVb+yyNXAjhBgG2yQ9FujUTB7+XiqKiUKzU6NfOrfjz23Th0e/8ApPn9LKIqpQpz0fU4N/UeB5Ibgqn5R5/vCGoIQrBwlT8n/kEx2Fqfyz+pn/sisirhq14qakxraYi4F4vaN9UPo1dquvEGxl19NAC22+Vapo1P5L/On/7qHqa2hov86Z2/v4rpPkv+OfhFNjHgO+8BJBgmbHMTvoMsBRFtWLVWz2tb7nIJgbG9vwhXyyr/ACKs8ewbfr4bJsVB/wAmrv8Ahae7Ryfyfi+H6pPZWItUExHwdf3dZy+RUtIVQ+5BZfv1OU6cIUmd+9Gt/wBtx3PDRD6zv5Nf/tP+il7/AA8c+0WPe0OpSQO2I75n9li4moevdcZ20WEuAMuJDyCWnvje0XUntDVrzSdSw+IcWOzGKThtBuR3qPqKhqBwpVbhsk06jdNiHDaFzadXhWNFNoa7OIHai7gbgnwKj6Or02vqMtkBv+UOiSPXFYjejntH3bagm7gJAvrqLeCs4bAOykGmYNiIPJSwa9VjHgdkEa3ANzcxwUXReIDQ+XTldlZPyHGLrOdhaoGUdZlJ4GY4EhXsHhLZS0jlB+DtuXNBfxTpuCQQNfPzHenUcZ2WEghzh4A2n5qKn0aIglxAHum0m0fCUmNpZw5glvaaQcptGWf38yrgfiasdoEiLnhbkrFRxEc9Tz4KsMLla3NmcRHZIgZhFzaXCZTaucg2PxF/XyQLXMAO5gcdSB+608CIbHArm2trZgXAw02EW01IGpXQ9GOlp7z8Ehq24pJSuEpgb6hA7MhRucdmylQSoQhUCEIQCEIQCEIQCEIQCEIQCEIQCEIQCEIQCEIQCEIQCEIQCEIQCEIQCEIQCEIQCEIQCEIQCEI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8" name="Picture 6" descr="C:\Users\snk\Desktop\NSS talk\download (17).jpg"/>
          <p:cNvPicPr>
            <a:picLocks noChangeAspect="1" noChangeArrowheads="1"/>
          </p:cNvPicPr>
          <p:nvPr/>
        </p:nvPicPr>
        <p:blipFill>
          <a:blip r:embed="rId3"/>
          <a:srcRect l="47389"/>
          <a:stretch>
            <a:fillRect/>
          </a:stretch>
        </p:blipFill>
        <p:spPr bwMode="auto">
          <a:xfrm rot="5400000">
            <a:off x="6369439" y="-121039"/>
            <a:ext cx="1423179" cy="30368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2086212" cy="707886"/>
          </a:xfrm>
          <a:prstGeom prst="rect">
            <a:avLst/>
          </a:prstGeom>
          <a:noFill/>
        </p:spPr>
        <p:txBody>
          <a:bodyPr wrap="none" rtlCol="0">
            <a:spAutoFit/>
          </a:bodyPr>
          <a:lstStyle/>
          <a:p>
            <a:r>
              <a:rPr lang="en-US" sz="4000" b="1" dirty="0" smtClean="0"/>
              <a:t>Pesticide</a:t>
            </a:r>
            <a:endParaRPr lang="en-US" sz="4000" b="1" dirty="0"/>
          </a:p>
        </p:txBody>
      </p:sp>
      <p:pic>
        <p:nvPicPr>
          <p:cNvPr id="29698" name="Picture 2" descr="C:\Users\snk\Desktop\NSS talk\images (9).jpg"/>
          <p:cNvPicPr>
            <a:picLocks noChangeAspect="1" noChangeArrowheads="1"/>
          </p:cNvPicPr>
          <p:nvPr/>
        </p:nvPicPr>
        <p:blipFill>
          <a:blip r:embed="rId2"/>
          <a:srcRect/>
          <a:stretch>
            <a:fillRect/>
          </a:stretch>
        </p:blipFill>
        <p:spPr bwMode="auto">
          <a:xfrm>
            <a:off x="381000" y="990600"/>
            <a:ext cx="4191000" cy="2694214"/>
          </a:xfrm>
          <a:prstGeom prst="rect">
            <a:avLst/>
          </a:prstGeom>
          <a:noFill/>
        </p:spPr>
      </p:pic>
      <p:pic>
        <p:nvPicPr>
          <p:cNvPr id="29699" name="Picture 3" descr="C:\Users\snk\Desktop\NSS talk\images (8).jpg"/>
          <p:cNvPicPr>
            <a:picLocks noChangeAspect="1" noChangeArrowheads="1"/>
          </p:cNvPicPr>
          <p:nvPr/>
        </p:nvPicPr>
        <p:blipFill>
          <a:blip r:embed="rId3"/>
          <a:srcRect/>
          <a:stretch>
            <a:fillRect/>
          </a:stretch>
        </p:blipFill>
        <p:spPr bwMode="auto">
          <a:xfrm>
            <a:off x="5029200" y="990600"/>
            <a:ext cx="3886200" cy="2726140"/>
          </a:xfrm>
          <a:prstGeom prst="rect">
            <a:avLst/>
          </a:prstGeom>
          <a:noFill/>
        </p:spPr>
      </p:pic>
      <p:pic>
        <p:nvPicPr>
          <p:cNvPr id="5" name="Picture 3" descr="C:\Users\snk\Desktop\NSS talk\images.png"/>
          <p:cNvPicPr>
            <a:picLocks noChangeAspect="1" noChangeArrowheads="1"/>
          </p:cNvPicPr>
          <p:nvPr/>
        </p:nvPicPr>
        <p:blipFill>
          <a:blip r:embed="rId4"/>
          <a:srcRect/>
          <a:stretch>
            <a:fillRect/>
          </a:stretch>
        </p:blipFill>
        <p:spPr bwMode="auto">
          <a:xfrm>
            <a:off x="2667000" y="4191000"/>
            <a:ext cx="3647515" cy="2362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53405"/>
            <a:ext cx="7924800" cy="1200329"/>
          </a:xfrm>
          <a:prstGeom prst="rect">
            <a:avLst/>
          </a:prstGeom>
        </p:spPr>
        <p:txBody>
          <a:bodyPr wrap="square">
            <a:spAutoFit/>
          </a:bodyPr>
          <a:lstStyle/>
          <a:p>
            <a:r>
              <a:rPr lang="en-US" sz="2400" dirty="0" smtClean="0"/>
              <a:t>DDT ("dichlorodiphenyltrichloroethane") is a colorless, crystalline, tasteless and almost odorless </a:t>
            </a:r>
            <a:r>
              <a:rPr lang="en-US" sz="2400" dirty="0" err="1" smtClean="0"/>
              <a:t>organochloride</a:t>
            </a:r>
            <a:r>
              <a:rPr lang="en-US" sz="2400" dirty="0" smtClean="0"/>
              <a:t> known for its insecticidal properties</a:t>
            </a:r>
            <a:endParaRPr lang="en-US" sz="2400" dirty="0"/>
          </a:p>
        </p:txBody>
      </p:sp>
      <p:sp>
        <p:nvSpPr>
          <p:cNvPr id="3" name="TextBox 2"/>
          <p:cNvSpPr txBox="1"/>
          <p:nvPr/>
        </p:nvSpPr>
        <p:spPr>
          <a:xfrm>
            <a:off x="140891" y="152400"/>
            <a:ext cx="1078309" cy="707886"/>
          </a:xfrm>
          <a:prstGeom prst="rect">
            <a:avLst/>
          </a:prstGeom>
          <a:noFill/>
        </p:spPr>
        <p:txBody>
          <a:bodyPr wrap="none" rtlCol="0">
            <a:spAutoFit/>
          </a:bodyPr>
          <a:lstStyle/>
          <a:p>
            <a:r>
              <a:rPr lang="en-US" sz="4000" b="1" dirty="0" smtClean="0"/>
              <a:t>DDT</a:t>
            </a:r>
            <a:endParaRPr lang="en-US" sz="4000" b="1" dirty="0"/>
          </a:p>
        </p:txBody>
      </p:sp>
      <p:pic>
        <p:nvPicPr>
          <p:cNvPr id="32770" name="Picture 2" descr="Chemical structure of DDT"/>
          <p:cNvPicPr>
            <a:picLocks noChangeAspect="1" noChangeArrowheads="1"/>
          </p:cNvPicPr>
          <p:nvPr/>
        </p:nvPicPr>
        <p:blipFill>
          <a:blip r:embed="rId2"/>
          <a:srcRect/>
          <a:stretch>
            <a:fillRect/>
          </a:stretch>
        </p:blipFill>
        <p:spPr bwMode="auto">
          <a:xfrm>
            <a:off x="2743200" y="2438400"/>
            <a:ext cx="3047997" cy="1752600"/>
          </a:xfrm>
          <a:prstGeom prst="rect">
            <a:avLst/>
          </a:prstGeom>
          <a:noFill/>
        </p:spPr>
      </p:pic>
      <p:sp>
        <p:nvSpPr>
          <p:cNvPr id="5" name="Rectangle 4"/>
          <p:cNvSpPr/>
          <p:nvPr/>
        </p:nvSpPr>
        <p:spPr>
          <a:xfrm>
            <a:off x="152400" y="4521875"/>
            <a:ext cx="8763000" cy="2246769"/>
          </a:xfrm>
          <a:prstGeom prst="rect">
            <a:avLst/>
          </a:prstGeom>
        </p:spPr>
        <p:txBody>
          <a:bodyPr wrap="square">
            <a:spAutoFit/>
          </a:bodyPr>
          <a:lstStyle/>
          <a:p>
            <a:pPr algn="just"/>
            <a:r>
              <a:rPr lang="en-US" sz="2000" dirty="0" smtClean="0"/>
              <a:t>First synthesized in 1874, DDT's insecticidal action was discovered by the Swiss chemist Paul Hermann </a:t>
            </a:r>
            <a:r>
              <a:rPr lang="en-US" sz="2000" dirty="0" err="1" smtClean="0"/>
              <a:t>Müller</a:t>
            </a:r>
            <a:r>
              <a:rPr lang="en-US" sz="2000" dirty="0" smtClean="0"/>
              <a:t> in 1939. It was then used in the second half of World War II to control malaria and typhus among civilians and troops. After the war, DDT was made available for use as an agricultural insecticide and its production and use duly increased. </a:t>
            </a:r>
            <a:r>
              <a:rPr lang="en-US" sz="2000" dirty="0" err="1" smtClean="0"/>
              <a:t>Müller</a:t>
            </a:r>
            <a:r>
              <a:rPr lang="en-US" sz="2000" dirty="0" smtClean="0"/>
              <a:t> was awarded the Nobel Prize in Physiology or Medicine "for his discovery of the high efficiency of DDT as a contact poison against several arthropods" in 1948</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nk\Desktop\NSS talk\images.png"/>
          <p:cNvPicPr>
            <a:picLocks noChangeAspect="1" noChangeArrowheads="1"/>
          </p:cNvPicPr>
          <p:nvPr/>
        </p:nvPicPr>
        <p:blipFill>
          <a:blip r:embed="rId2"/>
          <a:srcRect/>
          <a:stretch>
            <a:fillRect/>
          </a:stretch>
        </p:blipFill>
        <p:spPr bwMode="auto">
          <a:xfrm>
            <a:off x="2514600" y="2438400"/>
            <a:ext cx="4790515" cy="3102429"/>
          </a:xfrm>
          <a:prstGeom prst="rect">
            <a:avLst/>
          </a:prstGeom>
          <a:noFill/>
        </p:spPr>
      </p:pic>
      <p:pic>
        <p:nvPicPr>
          <p:cNvPr id="33794" name="Picture 2" descr="https://encrypted-tbn3.gstatic.com/images?q=tbn:ANd9GcTm-FQjwlxBdm0hV1tDGF1fmt1YKol5-73u-Gb0ZQyPmLcRFX_XsA"/>
          <p:cNvPicPr>
            <a:picLocks noChangeAspect="1" noChangeArrowheads="1"/>
          </p:cNvPicPr>
          <p:nvPr/>
        </p:nvPicPr>
        <p:blipFill>
          <a:blip r:embed="rId3"/>
          <a:srcRect/>
          <a:stretch>
            <a:fillRect/>
          </a:stretch>
        </p:blipFill>
        <p:spPr bwMode="auto">
          <a:xfrm>
            <a:off x="228600" y="457200"/>
            <a:ext cx="2657475" cy="1714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snk\Desktop\NSS talk\images (12).jpg"/>
          <p:cNvPicPr>
            <a:picLocks noChangeAspect="1" noChangeArrowheads="1"/>
          </p:cNvPicPr>
          <p:nvPr/>
        </p:nvPicPr>
        <p:blipFill>
          <a:blip r:embed="rId2"/>
          <a:srcRect l="10507" r="3684"/>
          <a:stretch>
            <a:fillRect/>
          </a:stretch>
        </p:blipFill>
        <p:spPr bwMode="auto">
          <a:xfrm>
            <a:off x="228600" y="228600"/>
            <a:ext cx="3733800" cy="2895600"/>
          </a:xfrm>
          <a:prstGeom prst="rect">
            <a:avLst/>
          </a:prstGeom>
          <a:noFill/>
        </p:spPr>
      </p:pic>
      <p:sp>
        <p:nvSpPr>
          <p:cNvPr id="31749" name="AutoShape 5" descr="data:image/jpeg;base64,/9j/4AAQSkZJRgABAQAAAQABAAD/2wCEAAkGBxMTEhQUExQWFhUXFxgaGRgYFhcYGBwbGRcXGBoYFyAbHCggHRomHBwaITIhJSkrLi4uHB8zODMsNygtLiwBCgoKDg0OGxAQGy8kHyQsLCwsLCwsLCwsLCwsLCwsLCwsLCwsLCwsLCwsLCwsLCwsLCwsLCwsLCwsLCwsLCwsLP/AABEIAPUAzgMBEQACEQEDEQH/xAAcAAABBQEBAQAAAAAAAAAAAAAAAwQFBgcCAQj/xABHEAACAQIEAwUGAQkGBAYDAAABAhEAAwQSITEFQVEGEyJhcQcygZGhsfAUI0JicsHR4fEzNVKCsrNDc5KiFRYkVMLSFzRT/8QAGwEAAgMBAQEAAAAAAAAAAAAAAAMBAgQFBgf/xAA/EQACAQIEAgcGBQIFAwUAAAAAAQIDEQQSITEFQRNRYXGBkbEiMqHB0eEGFEJS8DM0FRZisvE1csIjJEOCkv/aAAwDAQACEQMRAD8AuFfLT0gothjqFOnkadHD1ZJtRdl2FXOK0bOAJ0FKSbdkWbsBEaGiScXZkJ3PKgkKACgAoAKACgAoAKACgAoAKACgAAq8ISm7RV+4htLcUWwx5GttPheLqe7TfirethMsTSjvJCdYGmnZjwqACgAoAKACgAoAKAObxuZG7k2xd0yG4JTcTOh1jaulwydCFW9a3Zfa5Fo5lnvl523OOE4B0t2e+urcu28viZ2YT+Ud4wkj/AFE/CvSx4lhUrOa+JWvUUpy6ONovsX7bL4jy0bu5uCSx8OfQKbSiCZLGHzECSNTIEjLKx2DTvmjcTKMXoovbq7fLa19vqogyhQtycrWvebdVTLcDGM2UnUAcwNIJFUWPwMnmclftX2IabbvHdPZc73VuV+/11PbdxgqS4LKlyRnIV7hCZDoPDb9/TSJGnOp/P4JW9peX2IlC7dlpdctUtb97211uJoLs6vI0IbP4RN2SGGufwAiJO411kXeIweRybjZ6fznsWeXkteq3Z4W17vkdsT48rAAtbKDPEIO67xNv7Qxdh/1hqOWelieH04KEZKy7O776kWeja5O+nPWz7vd07Hozm2rFhmvQsjQOZy575IJC+Jspsrm/VMHmWLHYG/vLy7+zuJasvZhr3c7R7dr5nbtELh2nU5Vkjm2UZj85rymNlCdeUqew+C0Oaylj2K008HXqe7BvwZSVWEd2vM9CGttPgmNn+i3e0hEsZRjzO1sHrW2n+Gq79+aXm/oJlxGC2TFBhx1rdT/AAzSS9uo33JL6iJcSlyidrYWt1PgOCjvFvvb+VhMsfWfO3gdqF5AVsp4DC0/dpx8vqJlXqy3kztjWtJLYU23uAuVZMqR9zc+tfM8fT6PE1I/6n6npaEs1OL7Ec1jGhQAUAFABQAUAFABQAUAFABV4U5Tdopvu1IbS3E3xCjdh9/tWyHDMXPam/HT1sKeIpLeSIbi3a7CYcxcua9FEn5b1sp8Bxct7Lvf0uKeNpLa7IC/7TLf/Dw91/MkKP3mtkPw4/11PJfcW8b1RFcN7Q0Pv2nt+uo+YrXDgGGXvNvxt8vmKljKvJJFl4fxVLyhkcGekGPWNq3U+F4KG1NeN36meWJrPeQ7t3T0n4Vtp0qcFaEUu5JCZSk92KC4ef2pmYrYUF2pzkZRdLn4mrqRVo9nWpuQd56Lge56i5NhMPUZibHa3D+CKm5Fhvf3rwfHqeXGyfWk/hb5HcwUr0V2XE64xrCgAoAKACgAoAKACgCp+0XimIw1i3csOUJuZW8KtoVJHvAxqPrXY4Nh6NerKNWN9LrV9fYxVVtLRmf3+1V26Pzt2+D+pcIU+oBAH1r1MMFhoe7TXl8zM875kNi8czSDcuFJkB3J/fFaYq2kQ9mKvIQucdxEZVvXQNv7R9um+1NUebMNWrGWkUIYKwztO/UzrRKSRFODepZcNbgClXHZR2q1FyHEUtAo2ZGKnqDHz8qtcq4oef8AmnEKR+dTKu4yLrqNDsQPSh3LQhB6cxTGdt8QNUNkjoFc/Uuaq5MbDDRejuNsT2xxLLIuFZgEKqiNzpIJ8vhQ5MusNG9jyx2rxRHhv3Z9EI/0VCnIHh4LkSFjtji10Lz0Lqv7oEfAGrdLIW8PA7se0DEozC4EcEAiF+B1nbc89o86nppB+Tg1oJr7QcVmn80V6G2BHp4iZqOlZZ4OFh7h/aHdJgqg/wApianpWLeDQ+t9t7gnMFPwy/ap6VlPyy5E1wHjoxQcwAUy7Gdwdfoa8n+IFerCfWreT+5vwlPJFola8+agoAKACgAoAKACgAoArHtIw+fAXeqFG+TAH6E11eDTy4uPbdfAXV90xVmgTXtkrmac1CN2M7t0tTkkjmVKkpvUd4GwdDFUmy9OPMs2EsLG1IZpQ9S0KgkXWyBvQgaPGTpVkyjQ2vWVMhgNakqtyAZQrMAQYPlqPwKhqxtp1M6PUAj+v7qqM5nGYjYkUFrXFhjmiCZFBXo0ctfJnzFBZRPbS8/v51AMUD6+fw9akDrPPr6+f4+VQQXf2aXQLt1J1ZAf+ho/+f1rh8ehelCXU7ea+xMHqaDXlhoUAFABQAUAFABQAUAR3aLD95hcQnW08c9cpI+tasFPJiIS7V6lZ6xZ874i5Ogr6LGNtTj4irm9lBh0WfEPjUtvkJjFcyYwOEJjLt6/jSlNmiKsTlmyR1ilsYiRs2DNVLJBiRDRGw19TVraEcwVyDsD96qizWh7iuHC6uZGg7Ec6smUy63Qnxbhhe0hCqi2xBEjWANRI8PWr509LFFCUHmTKzisM9swQY5Hkf5+VUaN0JxmhGG/G9QMOWHnNBNwU0AL2y0VBWyFLpk60ELQ9tJpuPjQDZY+wd4LjbY/xB1OvVS33WubxaGbCy7LP4kxepq1eNHBUAFABQAUAFABQAUABE6dam9tQPmfGYfu7txOaOy9fdYivp1OeeEZdaTPPNWk0SGBtAxu3odarJj42JvA4ccj84B+PQ+YpTGosOAsTE70WIzEymBA0kE+VQy6ZHcWwhGY9Y+lD2BbjDCcHe+ztJC20JgHLmO+/QAGrU4p7lKs3FaDPguMuknMpSRIUmSB56VWaSehMG2iaS2LkTyzSPNo+wBHxNVQ12ZF42DcNtVLDXMOQ+e1MRSULaoTw/BbZGpY+UgfumosDryHy9ncPHufHO/8aGR08+sQbsjaJ8LuvkQG/hUDFiJCFzsxcthijq4/W8J016x9RRYnp090OcFwYBM9xC5/wtKifIZZK9SdNNBToU1zMtTFS/ToPcPhLSkvbYeGZTulPLQRoQfp0irZV1Gd1JPdksiFXsshDIsMzAAKPzgBECADGkeflpnxlLpMPOPY/QvRnlmrlxr5yd4KgAoAKACgAoAKACgAoA+fe3mG7viGJXkbhbp74D/vr6HwupnwdN9lvLQ4WIVqskMsHeIjJ8fT99bGgjLqLFhsQOoB8xB+w+9KsNzEhguKQdcgPIhhHx/EUNE3LHw1i/LbeltDEyQxdmYB2ipBCD8P0ERPWPt51W5e1wwXBgCSdSedUZZI6xOByyRvRclx0IzAYDKhnV2Msdtau5A1cSPhuZeoP0q0ZXM9SKQ+LBVJOwqRaGjcSg6Aekyf5UWJPTjGIAygAsupMj3hv5Hn5VKtciSdj3Kl/wB0tCj3gGA5EjTWQPv61pvYx7jW7ft6C2yCNCT4RPIeJhO3MHTnRyJ56jrB4XEMyAAJcXaIIbnDESIifppzqLx57BZmgW3kA9QDptr0r5jUhkm49TaPRp3SZ1VCQoAKACgAoAKACgAoAxf2t4WMeG2z2kaSeYLJ9lFe34BPNhcvU39fmcjGx/8AV8CoKVHP7V2TOiUtXyABncepJB+tUZdElgbciTB/H7c1UuT/AALGC2QJHpB+h/mKqyyLUmNVhPKqMYhS3fFUGpC9q/1qGTETxWIAMVAwicViSdBAqSjZXcXcIuBlMsJ1+BEUyIiaud20uXNNSKtdFMrHicLIEkgVGYno2cnB88wMEGNeXxqU9SsoaDyxibveKFRUUgscym2QJHujaNR13p8kZE9CUvYZChZ2YMRoy5idtl1jUek0Jg0K3MEbNlZdmJgKpUFpJyrO8wCRlg/Gi6bI1SLJYACgARAiJmI0iYEgbbCvAcUhkxdRdt/PX5ncw8r0l/Ow7rnjwoAKACgAoAKACgAoAzD20YbXC3OX5xSf+hhr869V+G56VI9z9Uc7Hx9195nduF5g+mY/UaV6bcwqy2H9m0SJIA+C/PUz9apcYiQwoK6rHrqB94+hqhcXTEEe8yH/AKY59INAEhhuIn3Q5Pks/c1VllcmsHnn8f1pbQ6LHpZgNTUWLHHfDrpU2DMNcVicwgeEcyd/j/D+lCRVyGtrDp6+v8KsUJJwUtyB+yKhlhB3LkKNgPEagNwUSGKjYEg+Y2qVuQ1oPeB4S4rHNn0MMqCZBlwOemp1212Oaa2Slolsc2MdW73HOHuWjebPdKoplUZSB4ZIM+6s7wADVW2SlzFsdcF29bbN4VV+mWHXIXk6GELQNZ0qEW5aE/giuQQndjXwwBGvODEnefOvG8dpv80mlul818jq4OS6PuZ5cxtsbsPhr9qw0uHYmptB+OnqOliKcd2JrxBT7oJ8zoP41vp8BrS9+SXx+3xM8sdBbJsLmJYdPvXQpcAoR9+Tfw/nmIljqj2SQvhrhZZO9cPimGjh6+WC0smjdhqjnC73Fa5w8KACgAoApXtawLXMEpUElLqmBqYIZTp6kV3vw9Uy4prri/kzFjo3p36mZEMFfQT3dwDzRor2Why1dDrhOEu3mPd2w5USZiB8+dVlYZFtlhNm6ulwFT5g/Q7UocR94CfP5fU/ai4WJ/s3gg3jZTHLqY6Dn9KpJjYxJ/DK4JyoQoBOon7GqlrEZx/FPayH/Fpl5gxMen8KlakS0GOHxDvHU/SpsVJHD8OneTzqC1iZwfD1TU6kfIUXJy2EcbcnQb8qCBgifog6cz1NQSh5cQFcijQiPnUrcpJpKxLLjIW3GYNbRApJ/UIYETAMxLCZ+Ap2ZGFrcZ8dxti46uwgr8QQJ0Pz3FCbBsjLvaRZKopuE/4QPuaNesnfkep2hafzlp9P1w30/nVe0soSO7faSySFZiJ3DKQPnU5blXdE/Yxix4DINLytFVqdriS3Lb61SVaKHqk2POFuZaecH8fSvNcb9txn4HQwscqaJCuCawoAKACgBrxS2DaeROk/IzW/hk8mKg+23mrCqyvBlXuJK6aHl9or25zRS1h1tg7SdztJobuSlY5vYMXgUfb7eYovYLGZcaDWLr233U7xoQdQfiKYo3VyrmkTPZjjF2G7tHORZJGXLlUeZBmOlRKFuZeFRtbCt7t3bFvu0Fwg68hzncnrQqTKuvHkQN3jN3E3UAQGAQqyYExLMTudN9qvkSQvpW3csnBrBtuRcYMxUMSB4dyIHp++lysMjPrLImMCjw7+k1QZ0kUdf+KGPdk0CnW6kIZSxk6UNlXUkLWbAAmjkLzN7nmLdbYzMwAH4gedSkAxW5fu+K2MqdWiT8P61LqRQ2OHkxg3BmLEtLE8uXTUDSluuNjhnzJKxweANPx/ClSrMfHDDy7woxEgfCKp0rY3oLEHxThB3KgmNeX3psJ67mWdAh7fE72Fgqc1udUPLr51oaUzG45ZXLxwDi6Yhc9vlus6gxqD571gr03BmqE8yRO4EQ+mxH03FcniEM1Bvq1NVPSRJ15w1BQAUAFACeITMrAblSPmIplKeScZdTTKyV4tGcDiGMA8dgMI1IMz8mJ+lfQmkjgZ8St4piFrieIJP5qP2gzecTprQ2rFHWxF9IrxH54liSYVLYI0mdPX3tvPaiyJ6XFPaKRF8Twjam7cW4bmmQeICDmkTzGaBppJM6Va9thlCjO7dR3FrGBDRbkouxS3EldjmPIeQqqetzco3Vhi3ZXDd40C5lPuhmiBuNoP1pjqOxjnC0rIkMNw+1a0RQv3PqTrSnJvcizH1uzrVcyJsK9zUZibHduyeQirXCwqlnzoA7xN0W0LE7DbmfIedSiEtbDHhPDDcfvLviPKdQB0WfvSKlW2h0MPQV7stv5J4QOVZYye5u05Dd8KANAJNRmbKWQtZwZiobGJnb4MxQ9i6aI3E2BBmrRlYpKCZSuO4UCRHMxW+jK5zMRFXKvwXi9zB3TdtwwOjKZg9J6HzrTOCnozE5ZHdGhcF7Q3lCtiUBVvEty0CUjTwzsd959ay4rh/SQcIc0MpY2z9pF+r59sdoKgAoAKACgCmYgBbjrOzMPqa9/hp56MJdaXocmatJo8A9fmaeQdLYXSQCd9uVRcLEdx61GRwBoY2OhOx0/G1G5ZaM4wirHiUnrIjUfvouxqH13DkmSkSNJPIac9qrITVWtz0Ly0qhSwtaTTWgjKGeDyoBC6WwetTcl7HRQA1KaKdpDcYWbltN9ST06CockotodGm1JXLbwnAkAVgftHXSUUTq4IZdtqdTpOwiU1cSfDAHb51Lp6loyuKqo/pQkkFmx5j8nc6DxTFOqZOi03EUnNVddimYthr5Vh1Ogyq8dsMR4fP4aVroyOfWhconFMNAMaz+7T710IyuznVItMkuz2JtjDXBedsyNFtczQCwzGANPERr6U5OxWKp9G3Lc2TguJ7yxafqgn1Ag/UV874jR6HFVIdr+OvzOxhp56UZdg9rCOCgCN7RcQaxYa6oBIKiGBI1YDkR963cOw0MTiFSm7J327FcTXqOnByRRm9pN4FQbC+IAzlYQGMAnx16P/AC5Q/dL4fQwf4hPqRW+J9s7puuxtWpLHbONtNDmnlXXw+EhRpKmm3YzTrylK7Qhb7c3x+hbPrm/jTeiRHTMV/wDP9/8A/la/7/8A7VHQrrJ6eRxiO3N9wVNq3B3jPr5e9VlRRHTMbYftXfUymUdJBYj0JM/OaOiRb8xND6z2uxCgFsjztmB6+RqjpRbJlVk1dj7g3al7l5FdEAdwrEAzBaJEtVlhovmKddou/Fx3Jyjppm5nkPjr8qv+Uh1sXHEyfIhn4qAMzZQvM9DtrrtVKmGSi2nqXjXbaTRzg+0NtmKB9fJTEAxIOogyPpWb8tUextpV6C9/UaXu1Ci73S22uuSFBJAGZoiNCdJ6VdYGdtWLr4yFT2YxE7vGmfEWmuqikqcqqSfCHKhiSBo0EjQaVFShljZE0a8nNX2RpnDcWuSZAAGpJrnxjrY685rLmOLnbCyDk8ZBHvKjMPoK1RhZbnPlWjfRHvEOIP3Ze0neGBAnLoeetVio31GVJOMfZKxb4nxJdSLPkhkfUU2Sp2F3rt3LNw7E3L1mbgyNMETI9RWeqo8jVFyXvob3eHbzE7/1pFxrk3sRuNwfgh4LRrAMT5VMZa6BLYzftDaysZjSR6f0mujSucuvuQfB7lvvQLkBM6MZ2OVtR6EEit0UYedmbl2ctC2tyyCCLdxssbZXh1jy8UfCvGfiSllxSn+6K+Gn0Oxg9IOPUyXrzxsCgCt+0O6VwNxhEh7W+39qnSuvwP8AvY90v9rMuN/ovw9TK7vFnPvFBpAJFw6dNFr3Fjj3ILGNLFpBnUwGAk8tQKsirEESTA51ZK5BL8O4KXdUAZ2b3VUCTrqTrAUdT86Y1GOsiqzSdoout/2b3FRSO7gLLZmgjmZOxjXXyqvTQ6hjoS6yD7QdkfydFdSbiOJzCMojWZHL186pConoy9Sk4q6K7bkiI0FVtqCbaszu3ae04nQggj6HTypqEs2njCi9aBX/AIlsEHlOpHzBj40xx9kTGVmZ3xKy3cXCSZB6dSJnTQSedRYu2IcDs5bL3CyrM6vsQugXzBIg+R8qCrWpY+xHBbeJY2lunvFVnuPDBg7XMkrPunuy8frPm5CqOVhsVbUuPb7sbZTCi9Ztqr23QsQozFI7uCdyAI+VZ56obDRkDwO8QpS4JUyNydPOubNWZ1aT9mzHuGS61wi2hRFIEtEMNJKKNSYqcytYtBLqsWLh1plUhtMxIBaOXIgTFJ3HSSYinZtLl1mYsy8gpKRHmp1+NNUraJeIuccru2PxhVtaAmNN9az1HaQ6F5IMQ4g1W9y6K1xXGDUVenuVnqrGZ9rbgBMwSdY5Dyrq0Ucmu8siP4TwgtbcupUsQFJERALac5jXloOc1tRzpz1Lv7JOJkm7Yc6qoI6wpIj4THpFec/EtG9GFTqdvNfY6PD5/wDqNda9DSa8YdcKAK17RQPyC7O02/8AcWK6/A/72Pc/RmXGf0n4epjtzD+EEnrP8q9wclrQjrgq4s7srzFWiirNQ9nPDith7yg5mbLI3yoBoJ28WbXy8hWevL2rGzDR9m5d+E8NIYveRCdRqWuELoN36ydBGg1AmKo4u97jU9LWI/tTgC7QqQgVgSGC+EL7uWCGkQACI8xVUra3JfJWMTe2Udk5qxU+cMRP0rV2mG2VtD3iV0stpj+j4R8AP/rTELZqHZy/3mBsGNVEeuUkfupy2ES94q2MUM1xJDK0LOg/SQ9d/KoexYU4PwzvnCvcWyArESVDKihCFthiBLM5BPROp0U2zXQhCpNKT0NQ7OtF1c4UFgdNmge7pHugDlNKk9DrY5U1DLTtYtXEcJ3tt7be66lT6EEVQ48TIMNaa0blm4PEhKn15fAiD8axVY63OlRn7Jeez7AYZnA1C786RGO4+avKK6yLwzX4D28Mmp3uMEJ6nYn6VenTlY1T6NvLdk72e4gWYhrYtts0MGUnkQRz33irK0WYsRTdvQacevBJkid45xMTWWrC7NVCWhC38YWAiT09f36SY8qoo2Lykr6EP2pAt2C5GTLuDqxJgDTaSZAEzoa0UYXehnr1Msbme9o+AYxbNvFX0yWrjZUDHxkkEgleWgNdelFJHEq1M0tRbszxO67dy7PdUqBbQmSGJyLlzcoYiJiCa05TPK1iV7DBsPjmF0FGuXGtwR4pEsRESB4lM6bVzOL0lUwdSPNK/lqacLJxqwfh5ms185PQhQBWvaJbzYC6NvFb+lxTXY4F/ex7pejMuN/ovw9TJWwp5v8A9te4scbOMMdZCxBmasVuL8NtTbuHSVAOvmQNOvT4ipzWJUbmt+zTGBLFpCNpkHqWJM1kqStK50KUL07F44ni1YZUdUY7eHMSddl5nnz9DU5rrQFDLuR1m+wuFbz55UQGTI2kidQJH0pLutxySa9kwbtS6/lmJKbd6/8Aq1+s1tj7qOZU99iT5jaQ5Tln3tIBEiDzG4+dNQpmkez3EFsE67FHb/uUR8z96dAz1HYrXHrhR7uTMGlTIkHUDaPKamSJhqiDurcR078PIKvlcsSRII5yJHpVMpfZmj9hMeuM4mlwq4ZFvsCzAkqzAIu06KdZJ16UuaLptvU2qzaNUshiK72v7N96me0g70HU6yVgyNCJ5UmrDS6G0pLNrsVThfEO6V8MWGZgDI6MfuNiORFc6pmWtjqwcHZ32LJw3DKQDox8/F9zU0m2rlqtRrZ2QpiLXdy+VtNgFJ+QUaVaVOV7i1VTVmzPe03FSxOYsg6FWXn5ioVKTCpWhtEiMT2z/J0VFVXMyviIeTvEcvlT4YXNpYQ8UoIibHFcdibyXw1m66MxWzlLraIELccAQWOoWSZPKttOhGlpsc+rXlVep1xPs9xjGTfxKXIAzZrzJbRB+qkyPQLNWzwiVjGUnZFo7N8CC4K0LmVntuXV0yhl/OK+RWOrKSoOlY541uXYbo4NZbPdl6bC4W64vm1ba4QvjKKWE6iSRp60SbqRfarFKeEad+oSIr51OLjJxfI7IVUCte0V8uAun9a1/uJXY4F/ex7pejMmN/ovw9TNuy2FOKxKWmBFvVrhUgMEA5EggEtlWSDvXt5yyq5yKUM8rEFxAL3j5DmQMwQnQlQTlPqRBqy2KtWdkWD2YmOIWhoQwcEMJBlZ5+lUq+7oNoWz6lg4ViLtvE4lMpY2r1wEKJITMSrQBtl+wpNSOhspTs2mXDhfErV7L4kDjYkDMvpNLV0Nkrjftjxq3hh3jOLjwQui5ieg+Qn0qVGU3YrKcacbmX4bg163iMI+Js5kxBF0KWEOrGTOVpXcGDGkVqlK0XbkYIQzTV+Y849w0WXv2rfhQMrqp18LqHyydTGwknYTV6U80E2Ur0+jm4ot3stwhWzfdwe6YgJGmZlnMRIOg0nzB6Gr9JZpIX0KcXKWw3xGHVMajNcNtSWXMMoKkqQurysEkCWkAVoqe6Z6euhC8c7HYi1dDG4ty3cJIvllVSQJIOYjWdBGh5cwEpjpxsWr2Z4jC8PuXvyu7ZW42UKwOYqoLSpIHh13mBpqaiV2RB63ZoXE/aHw/DyHxCs3+G2C7eU5QQPiRVMrLufUc9nO2N3GXnVMHdt2VWe+u+GW8JC5I5hp32FSl1lVN7E2vAcO178oazbN4CBcKjMPTz89/OqNJ8hqkyUFsdB8qFFBdnVSQJ3rKsIYBh0IBH1oBOxRO1fs9wl0G5asot1fEFygo0awQR/LXaqzTSuhkGm0pbERwvj721AZYtLAXuVRCFHLKAFiOhFY+l/czoqlGKywiSPabH2rmEW7bK3ALggNuTBBQg6g7SOk8qmauropFPNaxSDbbJqAdOn0HQVn05mhxdrmgdmpuYW1yhdDJO0gT/CtUfd0EueV3DEWcjZZmOfWvEcTpdHiprr18zbTmpxuhOueXKv7S/7vu/tWv91K7HAv72PdL/azLjf6L8PUZ+z7gIUq+HfvreIRVe5lCmyyhiyMsnST73lBjSfZ1Pa0OdS9hOXWU/tX7PsXgQWYC7ZH/EtyYUc7inVfXUDrTk09DO4tajz2ScEe9jFuiQlqSWHMsMoA010JnpUT2sWppp5jT+0SpYd+7tqty8IvXQAGYAEKrHqQD8jWad7WRtpKN7vdlNxOEtg7R8KQmzZlQyu9mlxdy0NcveLb0I3YZ2Daz7o6bc5rZR0i2c/Ee1NI0C72c73iCu4BtWLJW2GQhczxmg7GFERGk1XLo+0M6un1FQ4X2OxONxt93tm3hy58UgeBcqhU6sVHoD8JdG0YWEVrupdk5axTHGDB2LLpYw6MpORgoYZABJGw1G+s84opey3ORFb20oQIHtnwt2vLbtm2zEE5iQEGVSSxLCIAB5cq2OWaFzEoOE8o/tYDurduxirjXcNiLeXNu4ugZlyRqlk7oukFRMTFJTNcYqzuylcP7KcTJcW8PcOYNbZ2VApE6wbmkaDxKdtjRnSEuLk7IlU9nmJtsGxT2wSQ3dhjddtR/acgv+bXlSqmJUNB1PDtm49n+Gi1ZRAAAokgbZjq0eUmPQCiLurhJWdiZAqSoUAFAHk0ANb5ggnYHWpeqBXM2xVjI9xABIdgJ2AJkfQiuLWbjM71FZop9hzhuzy94XLzIGh29fWNKp0rasSoWdxl2iC2gddKrSUmxsrZG2WLsmGt4WwXBBuSyjYgOWYf9pB5711IaRscxRz3sPuJrqD1Hly9PWvLcfp2qwn1q3l/yasLs0Mq4BpKt7TP7vu/tWv91K7HAv72PdL/AGsy43+i/D1Mn4Pxm/hXz2bjI3lsf2hsa9zKCZxo1JR2Nm7Le0NrltDiEXxD3hqNyDPMc6zyzw7jfGlGrHMXTD4zDiXtqoZomAAT69ajpkUdCWxW8c5e7cYjMCR4QSMygjT5gmtlGmpU7vmLm2p26hHFYS1lJBkdfgDHmRIn1rHOhlkaY1tBDDWlw122pKgh7bMMv6RDhiW2hQQsfwrX0eWJj6TNO/WaSt7MBAnTT5UtO5VqxG9peN28HaN19WGwmJPIa/equWtkWjBtXexjT+0fE4vFW7blUsm5GRdZkkDMx3ExoBToU9ddRVSr7NoqxZ+JWgcTalVYEsCrTBGQ6GCPOn4uWShKS5W9UZcHDpKyi+d/RllwXG7NoQMME0gZAugGwGxrjLEp7s7bwburHtzj/eaAEsP0CDHqx1BH1qZYlJDlh7OyHHBOEtccvd11knqdIA8qpQhOrLNJlMRUjShkiXBRFdJI5R7UgFABQAUAM8XsfMf0PzqSblb7Udn2f85ZAzgajk0DTbY1krYdT1N2HxWTRlPW5i5yixeJ8kJ+u1YVhpX0NzxkLDfh/A7t29/6my6WEPiDmC7RooB3XmT8BOtaFTVPVszyrdLomW+9jJcQDA20gDSDH8qzV+JYeDs5rw19B9KhaGp3i8QGECd5k/j0rg8U4hRxMFCCejvdk0qcou41riDyre03+7r37Vr/AHUrscC/vY9z9GZcb/RfgYqGr3Rwy4dkL2a0UnVWPyIB+5NVaOng5JwsazweWsrH+EfasMo2ZouRuI4sttWdvdtsS2jHdomBJI1GwrrUJJUlc51VNzZGWe2+FzaJee0pzf4VVxBXMC0ssyNtjy3FZThIW4zauecc7QrbtXWvJcR+8VWtsoFzvCl51gSQyka5wY1ETNMdSNhNtUT/AGc7Qv3SnZ4GZW0jQeVcqcpQdjrRpxmrspXtR4q1zvVYyR3XpBZT+PhTqD5la6UaVkZrhL+VlYbgg/Ig1qicp7G74tsxtOoLayIkn3DOg8jNMxibw0l3eqF4GSjiYt9voxW3jrbfpD515hxlzR6tSXJilviNpXCqy52IgepAqYU5SlaxEpwS1NIwtsIgAruU45UcCo3OTbHAq4sKACgAoAb3sbbX3nUfET8qzVcZh6XvzS8fkMjSnLZMjcbxqyVIGZj5D+MVzavH8JH3by7l9bGiOBqvfQixxhgBAE9ZNc6r+I5vSnBLvd/S3qaY4BfqYnc4teP6ZHpA/nXNq8YxdT9Vu5W+46OEpR5eYze4TqSSfMzXPnVnUd5tvvdzQopbI5pZIUAFAEfx7hCYuw1h2ZFYqSygE+FgwidOVbuH4qOGrqrJXtf4qwmvTdSDiip//irC/wDucR/0269D/mSl+x+aMP8Ah8v3D/hns+w9nNF+8Zg6qmhE7R61D/EdL9j80NpYWdPZot3DrNu0gUF2gRJCiky49Rf6H5ob0M+tEbieCW3a6e9uhbgIKQuUZlyn+NOh+JKUY2yPzQt4Wbd7oh17BYcAgXr2o18NvfqKP8x0f2PzQLCz60PMZ2LwNzC2sOyvmtme+07w9V8kywuUaCBGwqf8yUv2PzQn/D5fuJHA8Jt2y5L3GLMze6ojMZgeQ2HlSanHqM3fI/NGinh5wVroZ8a7K4XEq4bvFZgBnAWRBUjf0FXp/iGjGNujfmitTC1J7yXkRWA9iuGuqWGKvjWIyWzyrsYLiEMVTzxVrOxz61B0pZWaLwjsqtg2j3pbugAJUCfAU1g1veIvHKZVQtPMP8Rwqw5LNZtOx3JtKT8SaRZM0qUlsxGz2cwwZXXD2QQQQe7EiDMrroZ1q2RXuDlLmyTbEqPeIA8zFROtTpq85Jd7JjCT2Qi/GbK/pSfIE/yrn1eM4On+q/cr/YYsJVlyGV7tGP0UPxMfaudV/Ecf/jh5v6XHx4e/1SGV7j147EL6D+M1zavHsXPa0e5fW5ojgqS31GN7F3G952PqTFc6ri69X35t+PyHxpQjshGswwKACgAoAKACgAoAKACgAoAKACgAoAKACgAoAKAJXgeNW3nDmAYI0J1rvcGxtLDqaquy0aMeLoyqWcUPbvHbY91Wb1gCujU4/Qj7kW/gIjgpvd2GN/jjnYKPrXOqfiCvL3IpfH+eQ6OBhzbY0uY+427n4afasFXieKqe9N+GnoPjQpx2Q2JrC227sctAqACgAoAKACgAoAKACgAoAKACgAoAqXbTtm2Ae2pw/eLcUkN3uTVSMwjIeo1nn5V2OHcKWMi2p2a5Zb/G6MuIxLpNaXv2/YQxPtAWzft28RYNtLiI63BcDjK/NhlEAGZ1J02pkOCSq0pTpTu4tpq1tV1asq8XlkoyW/b1k/2o4z+R4d7+TvMpUZM2WZIB1g7CTtyrn4HCfmqypXtfna/0H1qvRwzbjfsl2jGOsNdW3kZWKlM+bUAEa5RvPSmcQwDwdZU3K6ave3yuytCv0scyRA4b2jf+rGGxGGNg58jN3ucKToNMgkExrOxmuhPgX/t+mpVM2l0str/F/wA0ELG+3klG3j9iw8H4xevYjEWnw/drZIGfvQ+YkBlAUIIlDm300Fc7EYSnSowqRqZnLW2W1raPW/XoPp1ZSk4uNrdo+4tjDZtNcC58u4zZdOswaz4eiqs1Bu1+y5uw9JVaig3a/ZciLPaZ3stdXDyqEhh3uoEAz7mo1+FbJcPjGoqbnq9tPubp8OhCqqUqmr29n7inGO0TWCs2MyuoKt3kcgSIynUTVcPgI1k7Ts1yt9ymGwEa6dp2aeqt9xf/AMaLdwbdrOt7Sc4XKwkspEHYA/Kqfk0s6nKzj2brlzF/k1HOpys49l7rk9xvc7SMMR3Bs65soPedRIPu89OdMWATo9Kp8r7fcauHxdDps+lr7fcecI42l4shBS4k5lJB2MEg8wDScRg5UkpJ3T2f2EYnBzopS3i9mNV7SZ++Nq3nS0uYsWyzr+iIOkAn4U38hlyKpKzlptf5jXw/JkVSVnJ2ta/zHVrj1prBv65V0K/pBtPD8ZFKlgqiqqlzfkKlgqsayo835W6xtd49cWwL5sShna4CRyUt4diflTY4KEqvRZ9e7ztqNjgoSrOjn17vPmccc7SHD3chtZhAYHvIkHTbKY1B51OGwCrwzKVuy33JwnD1iKedTtra1vuPsVxC4jWR3M95ofzgGUxJHu66AmdNqRDDwkpvP7vZuvMz06FOSm89svZuvMj8R2mZb5sdxLZwoPewDOx9zTQitEOHxlS6XPpa+33NUOHRlR6bPpa+33JPjfEDYtG4EzgEAjNlidJ2M6xWXDUFWnkvbwuZMLQVepkbt4X+hGJ2lc2e+GHlAxVvzg8MRr7u2tanw+Kq9G562utN/ia3w6Cq9E6mtrrTf4kjxziv5PbD5c8kCM2XTrsfIfGs+FwvTzy3t4GXCYb8xPJe3hc94ZxI37HeqniObwZuYJAGaOemsc6rXw6pVejk9NNbfIjEYdUa3RyemmtvkRvDu1IuXu6e13ZJKyXnxD9E+Eelaq3DXCn0kZX8OXma6/DHTpdJGWbntbTr3JPhWOe7nz2u7yNl98NJG/Iaba1lxFGFO2WV7q+1jJiKMKeXLK91fa3zH9ZjMFAGWe233sJ6Xfvbr1X4a2qf/X5nN4h+nx+RE9o7q2sZg3xQ761+T2SqL4IXo2+aDJ5TtpW7Bp1MPVjReWWaV29bv5fIRVajUi56qyLv24K3bnctnITD3m8Ft7n5y6GtWpCAnYXT026iuHwxSpw6RWu5RWrS0jrLfwNuJaby9j83ovmVv2LY6LmIsk+8quB+ycrf6h8q6P4jo+xCp1Nrz1+Rn4fL2nEZ9s+Al8O2MWSUxGIS5z8H5RcCN8Pd9COlaOHYxRqrDy5xg135VdeO5SvSvHpF1u/mW72XY837F245JuF0V55lLSIGHqqrPnPlXG45RVGrGEdrNrxk36vysa8FPNFt7/YsPab/APVvfs/vFc7Bf149518B/cQ7ysdm0c2QwI7tb83B+qEGp8hrIrq4tx6S36nGy77nWxzj0tmvacfZ77+pOcawQxDLbB0NhmQ8swe3lPpBI9Caw4aq6EXJ/uSfk7nPwtZ4eLm/3JPus7/XwK/2UvEX1svIh2YDowRlYfL7V0MdBOk6keaS8Lp/zvOnxGCdF1Y81bwumhTF/wB6D/mJ/oWqU/7HwfqytP8A6d4P1Yyw6OcVfCTMYmY6ZXH3j6U+TiqEM3+j1Q+bgsPBy64eq+Q47Nf2GN/5P/xuUvG/1aX/AHfQVj/61H/u+aE+CYcPh8QGbKpa0FO4zyYny1E1fEzca0HFXaUr9xfF1HCvTcVdpSv3CV5MThDlceA7qfFafqOn2NXi6GJV4vVc9mi8Xh8Wrx3XPaSHPbl8162dpsqfmzmk8MVqcl/qfohXCY5aMl/qfoi3Y738N/zD/s3K49L3and/5I4lL3avd/5IqmN/vMf823/pWuvT/sfB+rOzS/6f4P1ZO9rcSrYe8gMshtZh0zMCPoK5+ApyjVhN7PNbwRzuG05KvCT2ea3gtSN7MYd2t2SNbYvXM6x1twCeo5R51rx04RnO/vZVZ+Jr4hUhGc7+9lVn4jvtPDm6DmOS1CwrN42YOZgaaIup60rBXgotc3rrbRK3zYjAXgoPrlrrbRK3PtbEewGI8N230YMP8wg/6R86ni0PajPw/nmX4xTtKM+y3kRPHOHEW7WIWdZDeRDEKfkI+ArZha6c5Uny1XlqbcJXTqSoS8O62pa+y+I7yznO7Oxb9qAD/H41ycfDJVyrZI42Pp9HVyrZJW7iXrCYgoArfajsdaxzo127dGQEKqFAokyTqhMnTnyFdPBcUqYSLjTitd2739TPWw0arvJsTudhcM95Lt1rt3IqqqOy5AE2EKokeRNXXGK8abhBKN7ttLXXvZX8rByUm27EhguAi3iL2IF+8zXhDBihUATlyjJplkx6mZrPVxrqUY0nCKUeavftvrz5jI0csnK71Irg3YGzhrwvW71/P4pk24ObefB8a14jjVWvT6OcI28eXiLhhIwlmTfw+hKcI7OpYtXbRuXLyXSxYXSravOeIUbzrWXEY+dacaiiouO1r8tub2GQoqKcb3T6w7L9nLWBR0tM7B2zHOQTMAaQBppUY7H1MZJSmkmlbQKNGNJNIkOJYIXrZtszKDvliY6ag1noVnSnnSv3muhWdKamkm11kWnZi2LZtC7dCEyQCuugGvh20rU+Izc87irrv+psfEpuaqOMbrbf6j1OFAXUuC5clFCBZXLlAiCI5nX1pLxLdNwyrV37bmd4lum4ZVq731vfzOTwS3+UDEDMH6CMpMESdJmPOp/OT6HoeXxLfnKnQdDy+I3bs5bN7vjcuZ82bdYnl+jy/dTFj5qn0eVWtbn9Ri4hNUuiyq1rc/qPOG8Kt2MxQEs3vMxljz1pFbEzrWzbLZchFfE1K1s2y2S2Gx7PWx3mRnQXRDqpEHWdJBjmPiacsdO0cyTcdmxqx9RqOZJ5dmxW5wS0bPcAFUkEwdSQZ1J61RYyoqvSvVlI4yqqvSvVnF3gSvkF17lxU2ViIPm0AE6aVKxko3yRSb5r5Fo4yUMzpxUW+av8NdDvjHA7WIjPIYaBlMGOmuhFRh8ZUoXy7dpGGxlXD3y7PkxbD8PCsHZ3dlXKuYiBoASAANTG9UniHKLikkm7u3P/AIFzruUXFJJN3dv5yGLdnLZvd+XuF82bdYkbfo7CnrHzVPo1FWtbn9TQuITVLolFWtbn9TluzKFbim7dPeMrOSVklc0fo7a/QVP+ITTi1Feymlvz8SVxGacWox9m6W/O3b2D3g/Clw6lUZ2BMw0aHygD8CkYjEyryUpJLuEYnEyxElKSSfYc4bhQTvfztw97uSVMGIkeHeNKmeKcsvsr2e/6hPE5svsr2dt/qNeHdmkssWt3LoJUqdV2P+XcHUelNrY+dVWlFb35/UfX4hOtFRnFb35/UdYbhCLZawWZ0M+8QSJ6QBz19aVPFSlVVVJJ9gipipSqqqkk11CvCuHLYt92hJEk+KJ19AKpiK8q888kVxFeVeeeW/YPKQICgAoAKACgAoAKAGnFrLvZuLbMOVIU5iuvTMNVnbMNpmn4aUIVYymtL9/w59xSom4tLcjuFJhram/bC4dArLdQgJDhhJumYzrBGbWQ0yRFasQ6830U7zd7xe+luXY+rlbZO4uCgvaWi5/ftJKxxG25ABOpIEo6gkDMcpZQDprp59Kyyw84pt8u1O3fZjFUi9hO7xiys+IkhikKjuSwALBAqkvl55ZgyDBBq0cJVlbTlfVpacrtvS/K9r8iHVih1h76uquhDKwDKRsQRII+FJnBwk4y3RdSTV0NbHF7LsFV5J0BytlJMwA0ZSTEgTqNRTpYWrCN5L4q/lv39XMoqkW7JiicRtEoA4JuZ8g1lsnvEabDrtqOoqrw9RJtra1+y+xKqRdtdzzA8StXtbTF1IDBgrZCD0aMpPlMjpRVw9SlpNWfVdX8t/HYI1Iy2/niIcaYsEsKdbzQY3FtfFcPxEJPVxTMKsrdV/pXx5fXuRFTX2Vz9OYhxDGWMPaORP7FsqIqtlF11hE8IgA94B0GYeVNpUq1eosz95XbbWqT1evVa/W7FJShCOnL1Z1wjFWEy2Vcs5nM2RwHugZrktly95oWKTIg6CKjEUq071GrLkrrSPLS97bWdrPrJpygrRvr8yXrCOCoAKACgAoAKACgAoAKACgAoAKACgAoAKAI/iBui7aZFZ7YW5mRWRTmOTIxzEAqALgid2BgxpqodG6coyaTdrN3emt1pezenLkxU82ZNbEXa4dfF03mtK5dnuBM65Lb5bdu2zk6ki2m6gwWaORrY69J0+jjKySSvbVrVu3i+bWiXaLUJZszW+vc+XwFLmCxL2kVmi6t8nvZXRSbgZ7ayYGRsqgydddpNFWw8Kjkl7Lj7vbpZN96u35EuM3Gz3vue4vhRW4MiM1rulthFdUAys7MLhJzZHzJOWSe71BmCU8SpQ9qSUszbbTfJWstrqztfTXSwSp2ei0tb/n+ciR4lYY2CiATCrlWFlZAZUnQSsgajlqKy0ZxVZSk/F668m/HcZJPJZEbxHhr3s1wWgjpbK2h4M8nQOSCVGUTkEwCSTFa6OIjStByum7y3t3dev6hc6blraz5df8AOobDg17vHYJBNhbNsq6xZRnCsqjmVtgPMatmAkECmvFUnBRv+pyenvNK6b73pbqsU6OV27crLs/iLMqBVyoAAqwq7DQQB5DYVyb5p3k992arWVkQmAOKFw3b1mSVCIEZAUEy2YFyBJjVWbRV0G1b6qw+RU6c7a3d09eqztyXWlq3qIj0l80l6CXDLVxnt27i5Gt5r9zxZpuXCwTbQgHvGCyYC2tthevKEYucHdStFctFa/yV+d5EQUm0ny1fe/4/gLdn8A9vIHtkNbthC7OriYE9yF2Vj4i7AMdJnkvF14Tvllo3eyTX/wCu7ZJXS5W52pQatdbfzQna5w8KACgAoAKACgAoAKACgAoAKACgAoAKACgAoAKACgAoAKACgAoAKAOL95UVnYwqgknoAJNXhBzkox3ZDaSuxpwewwQu4i5dY3HHSQAqf5UCr8POnYmacssdoqy+b8XdlKadrvd6j6swwKACgAoAKACgAoAKACgAoAKACgAoAKACgAoAKACgAoAKACgAoAKACgBvisGLhXMWgEEqD4WgyMwjkddImBMjSm06rgmkl3813fzuKyjfccUssFQAUAFABQAUAFABQAUAFAB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0" name="Picture 6" descr="C:\Users\snk\Desktop\NSS talk\download (18).jpg"/>
          <p:cNvPicPr>
            <a:picLocks noChangeAspect="1" noChangeArrowheads="1"/>
          </p:cNvPicPr>
          <p:nvPr/>
        </p:nvPicPr>
        <p:blipFill>
          <a:blip r:embed="rId3"/>
          <a:srcRect/>
          <a:stretch>
            <a:fillRect/>
          </a:stretch>
        </p:blipFill>
        <p:spPr bwMode="auto">
          <a:xfrm>
            <a:off x="5840030" y="2971800"/>
            <a:ext cx="3075370" cy="3657600"/>
          </a:xfrm>
          <a:prstGeom prst="rect">
            <a:avLst/>
          </a:prstGeom>
          <a:noFill/>
        </p:spPr>
      </p:pic>
      <p:sp>
        <p:nvSpPr>
          <p:cNvPr id="6" name="Rectangle 5"/>
          <p:cNvSpPr/>
          <p:nvPr/>
        </p:nvSpPr>
        <p:spPr>
          <a:xfrm>
            <a:off x="76200" y="3559076"/>
            <a:ext cx="5715000" cy="1754326"/>
          </a:xfrm>
          <a:prstGeom prst="rect">
            <a:avLst/>
          </a:prstGeom>
        </p:spPr>
        <p:txBody>
          <a:bodyPr wrap="square">
            <a:spAutoFit/>
          </a:bodyPr>
          <a:lstStyle/>
          <a:p>
            <a:r>
              <a:rPr lang="en-US" sz="3600" dirty="0" err="1" smtClean="0"/>
              <a:t>Endosulfan</a:t>
            </a:r>
            <a:r>
              <a:rPr lang="en-US" sz="3600" dirty="0" smtClean="0"/>
              <a:t> is an </a:t>
            </a:r>
            <a:r>
              <a:rPr lang="en-US" sz="3600" dirty="0" err="1" smtClean="0"/>
              <a:t>organochlorine</a:t>
            </a:r>
            <a:r>
              <a:rPr lang="en-US" sz="3600" dirty="0" smtClean="0"/>
              <a:t> insecticide and </a:t>
            </a:r>
            <a:r>
              <a:rPr lang="en-US" sz="3600" dirty="0" err="1" smtClean="0"/>
              <a:t>acaricide</a:t>
            </a:r>
            <a:endParaRPr lang="en-US" sz="3600" dirty="0"/>
          </a:p>
        </p:txBody>
      </p:sp>
      <p:pic>
        <p:nvPicPr>
          <p:cNvPr id="7" name="Picture 3" descr="C:\Users\snk\Desktop\NSS talk\images.png"/>
          <p:cNvPicPr>
            <a:picLocks noChangeAspect="1" noChangeArrowheads="1"/>
          </p:cNvPicPr>
          <p:nvPr/>
        </p:nvPicPr>
        <p:blipFill>
          <a:blip r:embed="rId4"/>
          <a:srcRect/>
          <a:stretch>
            <a:fillRect/>
          </a:stretch>
        </p:blipFill>
        <p:spPr bwMode="auto">
          <a:xfrm>
            <a:off x="4953000" y="228600"/>
            <a:ext cx="3647515" cy="2362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276600" y="2667000"/>
            <a:ext cx="2819400" cy="1143000"/>
            <a:chOff x="3048000" y="2667000"/>
            <a:chExt cx="2819400" cy="1143000"/>
          </a:xfrm>
        </p:grpSpPr>
        <p:sp>
          <p:nvSpPr>
            <p:cNvPr id="3" name="Oval 2"/>
            <p:cNvSpPr/>
            <p:nvPr/>
          </p:nvSpPr>
          <p:spPr>
            <a:xfrm>
              <a:off x="3048000" y="2667000"/>
              <a:ext cx="28194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24200" y="2819400"/>
              <a:ext cx="2550057" cy="769441"/>
            </a:xfrm>
            <a:prstGeom prst="rect">
              <a:avLst/>
            </a:prstGeom>
            <a:noFill/>
          </p:spPr>
          <p:txBody>
            <a:bodyPr wrap="none" rtlCol="0">
              <a:spAutoFit/>
            </a:bodyPr>
            <a:lstStyle/>
            <a:p>
              <a:r>
                <a:rPr lang="en-US" sz="4400" b="1" dirty="0" smtClean="0">
                  <a:solidFill>
                    <a:srgbClr val="FF0000"/>
                  </a:solidFill>
                </a:rPr>
                <a:t>Chemistry</a:t>
              </a:r>
              <a:endParaRPr lang="en-US" sz="4400" b="1" dirty="0">
                <a:solidFill>
                  <a:srgbClr val="FF0000"/>
                </a:solidFill>
              </a:endParaRPr>
            </a:p>
          </p:txBody>
        </p:sp>
      </p:grpSp>
      <p:grpSp>
        <p:nvGrpSpPr>
          <p:cNvPr id="6" name="Group 5"/>
          <p:cNvGrpSpPr/>
          <p:nvPr/>
        </p:nvGrpSpPr>
        <p:grpSpPr>
          <a:xfrm>
            <a:off x="3429000" y="1066800"/>
            <a:ext cx="2209800" cy="762000"/>
            <a:chOff x="3352800" y="1113020"/>
            <a:chExt cx="2209800" cy="762000"/>
          </a:xfrm>
        </p:grpSpPr>
        <p:sp>
          <p:nvSpPr>
            <p:cNvPr id="4" name="Oval 3"/>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54303" y="1229380"/>
              <a:ext cx="922497" cy="523220"/>
            </a:xfrm>
            <a:prstGeom prst="rect">
              <a:avLst/>
            </a:prstGeom>
            <a:noFill/>
          </p:spPr>
          <p:txBody>
            <a:bodyPr wrap="none" rtlCol="0">
              <a:spAutoFit/>
            </a:bodyPr>
            <a:lstStyle/>
            <a:p>
              <a:r>
                <a:rPr lang="en-US" sz="2800" b="1" dirty="0" smtClean="0">
                  <a:solidFill>
                    <a:srgbClr val="C00000"/>
                  </a:solidFill>
                </a:rPr>
                <a:t>Food</a:t>
              </a:r>
              <a:endParaRPr lang="en-US" sz="2800" b="1" dirty="0">
                <a:solidFill>
                  <a:srgbClr val="C00000"/>
                </a:solidFill>
              </a:endParaRPr>
            </a:p>
          </p:txBody>
        </p:sp>
      </p:grpSp>
      <p:grpSp>
        <p:nvGrpSpPr>
          <p:cNvPr id="7" name="Group 6"/>
          <p:cNvGrpSpPr/>
          <p:nvPr/>
        </p:nvGrpSpPr>
        <p:grpSpPr>
          <a:xfrm>
            <a:off x="1447800" y="4191000"/>
            <a:ext cx="2209800" cy="762000"/>
            <a:chOff x="3352800" y="1113020"/>
            <a:chExt cx="2209800" cy="762000"/>
          </a:xfrm>
        </p:grpSpPr>
        <p:sp>
          <p:nvSpPr>
            <p:cNvPr id="8" name="Oval 7"/>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72590" y="1229380"/>
              <a:ext cx="1572866" cy="523220"/>
            </a:xfrm>
            <a:prstGeom prst="rect">
              <a:avLst/>
            </a:prstGeom>
            <a:noFill/>
          </p:spPr>
          <p:txBody>
            <a:bodyPr wrap="none" rtlCol="0">
              <a:spAutoFit/>
            </a:bodyPr>
            <a:lstStyle/>
            <a:p>
              <a:r>
                <a:rPr lang="en-US" sz="2800" b="1" dirty="0" smtClean="0">
                  <a:solidFill>
                    <a:srgbClr val="C00000"/>
                  </a:solidFill>
                </a:rPr>
                <a:t>Medicine</a:t>
              </a:r>
              <a:endParaRPr lang="en-US" sz="2800" b="1" dirty="0">
                <a:solidFill>
                  <a:srgbClr val="C00000"/>
                </a:solidFill>
              </a:endParaRPr>
            </a:p>
          </p:txBody>
        </p:sp>
      </p:grpSp>
      <p:grpSp>
        <p:nvGrpSpPr>
          <p:cNvPr id="10" name="Group 9"/>
          <p:cNvGrpSpPr/>
          <p:nvPr/>
        </p:nvGrpSpPr>
        <p:grpSpPr>
          <a:xfrm>
            <a:off x="5562600" y="1600200"/>
            <a:ext cx="2209800" cy="762000"/>
            <a:chOff x="3352800" y="1113020"/>
            <a:chExt cx="2209800" cy="762000"/>
          </a:xfrm>
        </p:grpSpPr>
        <p:sp>
          <p:nvSpPr>
            <p:cNvPr id="11" name="Oval 10"/>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54303" y="1229380"/>
              <a:ext cx="1220014" cy="523220"/>
            </a:xfrm>
            <a:prstGeom prst="rect">
              <a:avLst/>
            </a:prstGeom>
            <a:noFill/>
          </p:spPr>
          <p:txBody>
            <a:bodyPr wrap="none" rtlCol="0">
              <a:spAutoFit/>
            </a:bodyPr>
            <a:lstStyle/>
            <a:p>
              <a:r>
                <a:rPr lang="en-US" sz="2800" b="1" dirty="0" smtClean="0">
                  <a:solidFill>
                    <a:srgbClr val="C00000"/>
                  </a:solidFill>
                </a:rPr>
                <a:t>Fabrics</a:t>
              </a:r>
              <a:endParaRPr lang="en-US" sz="2800" b="1" dirty="0">
                <a:solidFill>
                  <a:srgbClr val="C00000"/>
                </a:solidFill>
              </a:endParaRPr>
            </a:p>
          </p:txBody>
        </p:sp>
      </p:grpSp>
      <p:grpSp>
        <p:nvGrpSpPr>
          <p:cNvPr id="13" name="Group 12"/>
          <p:cNvGrpSpPr/>
          <p:nvPr/>
        </p:nvGrpSpPr>
        <p:grpSpPr>
          <a:xfrm>
            <a:off x="6248400" y="2743200"/>
            <a:ext cx="2209800" cy="762000"/>
            <a:chOff x="3352800" y="1113020"/>
            <a:chExt cx="2209800" cy="762000"/>
          </a:xfrm>
        </p:grpSpPr>
        <p:sp>
          <p:nvSpPr>
            <p:cNvPr id="14" name="Oval 13"/>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0" y="1229380"/>
              <a:ext cx="1506951" cy="523220"/>
            </a:xfrm>
            <a:prstGeom prst="rect">
              <a:avLst/>
            </a:prstGeom>
            <a:noFill/>
          </p:spPr>
          <p:txBody>
            <a:bodyPr wrap="none" rtlCol="0">
              <a:spAutoFit/>
            </a:bodyPr>
            <a:lstStyle/>
            <a:p>
              <a:r>
                <a:rPr lang="en-US" sz="2800" b="1" dirty="0" smtClean="0">
                  <a:solidFill>
                    <a:srgbClr val="C00000"/>
                  </a:solidFill>
                </a:rPr>
                <a:t>Pesticide</a:t>
              </a:r>
              <a:endParaRPr lang="en-US" sz="2800" b="1" dirty="0">
                <a:solidFill>
                  <a:srgbClr val="C00000"/>
                </a:solidFill>
              </a:endParaRPr>
            </a:p>
          </p:txBody>
        </p:sp>
      </p:grpSp>
      <p:grpSp>
        <p:nvGrpSpPr>
          <p:cNvPr id="16" name="Group 15"/>
          <p:cNvGrpSpPr/>
          <p:nvPr/>
        </p:nvGrpSpPr>
        <p:grpSpPr>
          <a:xfrm>
            <a:off x="1219200" y="1524000"/>
            <a:ext cx="2209800" cy="762000"/>
            <a:chOff x="3352800" y="1113020"/>
            <a:chExt cx="2209800" cy="762000"/>
          </a:xfrm>
        </p:grpSpPr>
        <p:sp>
          <p:nvSpPr>
            <p:cNvPr id="17" name="Oval 16"/>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591048" y="1229380"/>
              <a:ext cx="1819152" cy="523220"/>
            </a:xfrm>
            <a:prstGeom prst="rect">
              <a:avLst/>
            </a:prstGeom>
            <a:noFill/>
          </p:spPr>
          <p:txBody>
            <a:bodyPr wrap="none" rtlCol="0">
              <a:spAutoFit/>
            </a:bodyPr>
            <a:lstStyle/>
            <a:p>
              <a:r>
                <a:rPr lang="en-US" sz="2800" b="1" dirty="0" smtClean="0">
                  <a:solidFill>
                    <a:srgbClr val="C00000"/>
                  </a:solidFill>
                </a:rPr>
                <a:t>Detergents</a:t>
              </a:r>
              <a:endParaRPr lang="en-US" sz="2800" b="1" dirty="0">
                <a:solidFill>
                  <a:srgbClr val="C00000"/>
                </a:solidFill>
              </a:endParaRPr>
            </a:p>
          </p:txBody>
        </p:sp>
      </p:grpSp>
      <p:grpSp>
        <p:nvGrpSpPr>
          <p:cNvPr id="19" name="Group 18"/>
          <p:cNvGrpSpPr/>
          <p:nvPr/>
        </p:nvGrpSpPr>
        <p:grpSpPr>
          <a:xfrm>
            <a:off x="609600" y="2438400"/>
            <a:ext cx="2209800" cy="762000"/>
            <a:chOff x="3352800" y="1113020"/>
            <a:chExt cx="2209800" cy="762000"/>
          </a:xfrm>
        </p:grpSpPr>
        <p:sp>
          <p:nvSpPr>
            <p:cNvPr id="20" name="Oval 19"/>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81400" y="1275600"/>
              <a:ext cx="1718612" cy="523220"/>
            </a:xfrm>
            <a:prstGeom prst="rect">
              <a:avLst/>
            </a:prstGeom>
            <a:noFill/>
          </p:spPr>
          <p:txBody>
            <a:bodyPr wrap="none" rtlCol="0">
              <a:spAutoFit/>
            </a:bodyPr>
            <a:lstStyle/>
            <a:p>
              <a:r>
                <a:rPr lang="en-US" sz="2800" b="1" dirty="0" smtClean="0">
                  <a:solidFill>
                    <a:srgbClr val="C00000"/>
                  </a:solidFill>
                </a:rPr>
                <a:t>Explosives</a:t>
              </a:r>
              <a:endParaRPr lang="en-US" sz="2800" b="1" dirty="0">
                <a:solidFill>
                  <a:srgbClr val="C00000"/>
                </a:solidFill>
              </a:endParaRPr>
            </a:p>
          </p:txBody>
        </p:sp>
      </p:grpSp>
      <p:grpSp>
        <p:nvGrpSpPr>
          <p:cNvPr id="22" name="Group 21"/>
          <p:cNvGrpSpPr/>
          <p:nvPr/>
        </p:nvGrpSpPr>
        <p:grpSpPr>
          <a:xfrm>
            <a:off x="609600" y="3352800"/>
            <a:ext cx="2209800" cy="762000"/>
            <a:chOff x="3352800" y="1113020"/>
            <a:chExt cx="2209800" cy="762000"/>
          </a:xfrm>
        </p:grpSpPr>
        <p:sp>
          <p:nvSpPr>
            <p:cNvPr id="23" name="Oval 22"/>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05200" y="1229380"/>
              <a:ext cx="1898981" cy="523220"/>
            </a:xfrm>
            <a:prstGeom prst="rect">
              <a:avLst/>
            </a:prstGeom>
            <a:noFill/>
          </p:spPr>
          <p:txBody>
            <a:bodyPr wrap="none" rtlCol="0">
              <a:spAutoFit/>
            </a:bodyPr>
            <a:lstStyle/>
            <a:p>
              <a:r>
                <a:rPr lang="en-US" sz="2800" b="1" dirty="0" smtClean="0">
                  <a:solidFill>
                    <a:srgbClr val="C00000"/>
                  </a:solidFill>
                </a:rPr>
                <a:t>Rocket Fuel</a:t>
              </a:r>
              <a:endParaRPr lang="en-US" sz="2800" b="1" dirty="0">
                <a:solidFill>
                  <a:srgbClr val="C00000"/>
                </a:solidFill>
              </a:endParaRPr>
            </a:p>
          </p:txBody>
        </p:sp>
      </p:grpSp>
      <p:grpSp>
        <p:nvGrpSpPr>
          <p:cNvPr id="25" name="Group 24"/>
          <p:cNvGrpSpPr/>
          <p:nvPr/>
        </p:nvGrpSpPr>
        <p:grpSpPr>
          <a:xfrm>
            <a:off x="3810000" y="4495800"/>
            <a:ext cx="2209800" cy="762000"/>
            <a:chOff x="3352800" y="1113020"/>
            <a:chExt cx="2209800" cy="762000"/>
          </a:xfrm>
        </p:grpSpPr>
        <p:sp>
          <p:nvSpPr>
            <p:cNvPr id="26" name="Oval 25"/>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954303" y="1229380"/>
              <a:ext cx="1111779" cy="523220"/>
            </a:xfrm>
            <a:prstGeom prst="rect">
              <a:avLst/>
            </a:prstGeom>
            <a:noFill/>
          </p:spPr>
          <p:txBody>
            <a:bodyPr wrap="none" rtlCol="0">
              <a:spAutoFit/>
            </a:bodyPr>
            <a:lstStyle/>
            <a:p>
              <a:r>
                <a:rPr lang="en-US" sz="2800" b="1" dirty="0" smtClean="0">
                  <a:solidFill>
                    <a:srgbClr val="C00000"/>
                  </a:solidFill>
                </a:rPr>
                <a:t>Safety</a:t>
              </a:r>
              <a:endParaRPr lang="en-US" sz="2800" b="1" dirty="0">
                <a:solidFill>
                  <a:srgbClr val="C00000"/>
                </a:solidFill>
              </a:endParaRPr>
            </a:p>
          </p:txBody>
        </p:sp>
      </p:grpSp>
      <p:grpSp>
        <p:nvGrpSpPr>
          <p:cNvPr id="28" name="Group 27"/>
          <p:cNvGrpSpPr/>
          <p:nvPr/>
        </p:nvGrpSpPr>
        <p:grpSpPr>
          <a:xfrm>
            <a:off x="5867400" y="3886200"/>
            <a:ext cx="2209800" cy="762000"/>
            <a:chOff x="3352800" y="1113020"/>
            <a:chExt cx="2209800" cy="762000"/>
          </a:xfrm>
        </p:grpSpPr>
        <p:sp>
          <p:nvSpPr>
            <p:cNvPr id="29" name="Oval 28"/>
            <p:cNvSpPr/>
            <p:nvPr/>
          </p:nvSpPr>
          <p:spPr>
            <a:xfrm>
              <a:off x="3352800" y="1113020"/>
              <a:ext cx="2209800" cy="76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954303" y="1229380"/>
              <a:ext cx="1196738" cy="523220"/>
            </a:xfrm>
            <a:prstGeom prst="rect">
              <a:avLst/>
            </a:prstGeom>
            <a:noFill/>
          </p:spPr>
          <p:txBody>
            <a:bodyPr wrap="none" rtlCol="0">
              <a:spAutoFit/>
            </a:bodyPr>
            <a:lstStyle/>
            <a:p>
              <a:r>
                <a:rPr lang="en-US" sz="2800" b="1" dirty="0" smtClean="0">
                  <a:solidFill>
                    <a:srgbClr val="C00000"/>
                  </a:solidFill>
                </a:rPr>
                <a:t>Energy</a:t>
              </a:r>
              <a:endParaRPr lang="en-US" sz="2800" b="1" dirty="0">
                <a:solidFill>
                  <a:srgbClr val="C00000"/>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https://encrypted-tbn0.gstatic.com/images?q=tbn:ANd9GcQeVrczfTr8sgkwmYhtaHsgaMODrTgyTWdrf7oESmK4aGycJW_AC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3" name="Picture 3" descr="C:\Users\snk\Desktop\NSS talk\images (11).jpg"/>
          <p:cNvPicPr>
            <a:picLocks noChangeAspect="1" noChangeArrowheads="1"/>
          </p:cNvPicPr>
          <p:nvPr/>
        </p:nvPicPr>
        <p:blipFill>
          <a:blip r:embed="rId2"/>
          <a:srcRect l="3390" t="9501" r="3390" b="15848"/>
          <a:stretch>
            <a:fillRect/>
          </a:stretch>
        </p:blipFill>
        <p:spPr bwMode="auto">
          <a:xfrm>
            <a:off x="2362200" y="1066800"/>
            <a:ext cx="4191000" cy="4191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6865534" cy="707886"/>
          </a:xfrm>
          <a:prstGeom prst="rect">
            <a:avLst/>
          </a:prstGeom>
          <a:noFill/>
        </p:spPr>
        <p:txBody>
          <a:bodyPr wrap="none" rtlCol="0">
            <a:spAutoFit/>
          </a:bodyPr>
          <a:lstStyle/>
          <a:p>
            <a:r>
              <a:rPr lang="en-US" sz="4000" b="1" dirty="0" smtClean="0"/>
              <a:t>Soap, Detergents and Shampoo</a:t>
            </a:r>
            <a:endParaRPr lang="en-US" sz="4000" b="1" dirty="0"/>
          </a:p>
        </p:txBody>
      </p:sp>
      <p:pic>
        <p:nvPicPr>
          <p:cNvPr id="34818" name="Picture 2" descr="C:\Users\snk\Desktop\NSS talk\download (19).jpg"/>
          <p:cNvPicPr>
            <a:picLocks noChangeAspect="1" noChangeArrowheads="1"/>
          </p:cNvPicPr>
          <p:nvPr/>
        </p:nvPicPr>
        <p:blipFill>
          <a:blip r:embed="rId2"/>
          <a:srcRect/>
          <a:stretch>
            <a:fillRect/>
          </a:stretch>
        </p:blipFill>
        <p:spPr bwMode="auto">
          <a:xfrm>
            <a:off x="304800" y="914400"/>
            <a:ext cx="3200400" cy="3200400"/>
          </a:xfrm>
          <a:prstGeom prst="rect">
            <a:avLst/>
          </a:prstGeom>
          <a:noFill/>
        </p:spPr>
      </p:pic>
      <p:pic>
        <p:nvPicPr>
          <p:cNvPr id="34819" name="Picture 3" descr="C:\Users\snk\Desktop\NSS talk\images (13).jpg"/>
          <p:cNvPicPr>
            <a:picLocks noChangeAspect="1" noChangeArrowheads="1"/>
          </p:cNvPicPr>
          <p:nvPr/>
        </p:nvPicPr>
        <p:blipFill>
          <a:blip r:embed="rId3"/>
          <a:srcRect/>
          <a:stretch>
            <a:fillRect/>
          </a:stretch>
        </p:blipFill>
        <p:spPr bwMode="auto">
          <a:xfrm>
            <a:off x="3657600" y="2743200"/>
            <a:ext cx="2143125" cy="2143125"/>
          </a:xfrm>
          <a:prstGeom prst="rect">
            <a:avLst/>
          </a:prstGeom>
          <a:noFill/>
        </p:spPr>
      </p:pic>
      <p:pic>
        <p:nvPicPr>
          <p:cNvPr id="34820" name="Picture 4" descr="C:\Users\snk\Desktop\NSS talk\images (14).jpg"/>
          <p:cNvPicPr>
            <a:picLocks noChangeAspect="1" noChangeArrowheads="1"/>
          </p:cNvPicPr>
          <p:nvPr/>
        </p:nvPicPr>
        <p:blipFill>
          <a:blip r:embed="rId4"/>
          <a:srcRect/>
          <a:stretch>
            <a:fillRect/>
          </a:stretch>
        </p:blipFill>
        <p:spPr bwMode="auto">
          <a:xfrm>
            <a:off x="6324600" y="1219200"/>
            <a:ext cx="2143125" cy="2143125"/>
          </a:xfrm>
          <a:prstGeom prst="rect">
            <a:avLst/>
          </a:prstGeom>
          <a:noFill/>
        </p:spPr>
      </p:pic>
      <p:pic>
        <p:nvPicPr>
          <p:cNvPr id="34821" name="Picture 5" descr="C:\Users\snk\Desktop\NSS talk\images (15).jpg"/>
          <p:cNvPicPr>
            <a:picLocks noChangeAspect="1" noChangeArrowheads="1"/>
          </p:cNvPicPr>
          <p:nvPr/>
        </p:nvPicPr>
        <p:blipFill>
          <a:blip r:embed="rId5"/>
          <a:srcRect/>
          <a:stretch>
            <a:fillRect/>
          </a:stretch>
        </p:blipFill>
        <p:spPr bwMode="auto">
          <a:xfrm>
            <a:off x="762000" y="3886200"/>
            <a:ext cx="2143125" cy="2143125"/>
          </a:xfrm>
          <a:prstGeom prst="rect">
            <a:avLst/>
          </a:prstGeom>
          <a:noFill/>
        </p:spPr>
      </p:pic>
      <p:pic>
        <p:nvPicPr>
          <p:cNvPr id="34822" name="Picture 6" descr="C:\Users\snk\Desktop\NSS talk\images (16).jpg"/>
          <p:cNvPicPr>
            <a:picLocks noChangeAspect="1" noChangeArrowheads="1"/>
          </p:cNvPicPr>
          <p:nvPr/>
        </p:nvPicPr>
        <p:blipFill>
          <a:blip r:embed="rId6"/>
          <a:srcRect/>
          <a:stretch>
            <a:fillRect/>
          </a:stretch>
        </p:blipFill>
        <p:spPr bwMode="auto">
          <a:xfrm>
            <a:off x="6553200" y="3886200"/>
            <a:ext cx="1257300" cy="23459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481078"/>
            <a:ext cx="6324600" cy="2862322"/>
          </a:xfrm>
          <a:prstGeom prst="rect">
            <a:avLst/>
          </a:prstGeom>
        </p:spPr>
        <p:txBody>
          <a:bodyPr wrap="square">
            <a:spAutoFit/>
          </a:bodyPr>
          <a:lstStyle/>
          <a:p>
            <a:r>
              <a:rPr lang="en-US" b="1" dirty="0" smtClean="0"/>
              <a:t>In chemistry, soap is a salt of a fatty acid.</a:t>
            </a:r>
          </a:p>
          <a:p>
            <a:endParaRPr lang="en-US" b="1" dirty="0" smtClean="0"/>
          </a:p>
          <a:p>
            <a:r>
              <a:rPr lang="en-US" b="1" dirty="0" smtClean="0"/>
              <a:t>Soaps are obtained by treating vegetable or animal oils and fats with a strongly alkaline solution.</a:t>
            </a:r>
          </a:p>
          <a:p>
            <a:endParaRPr lang="en-US" b="1" dirty="0" smtClean="0"/>
          </a:p>
          <a:p>
            <a:r>
              <a:rPr lang="en-US" b="1" dirty="0" smtClean="0"/>
              <a:t> Fats and oils are composed of triglycerides; three molecules of fatty acids are attached to a single molecule of glycerol.</a:t>
            </a:r>
          </a:p>
          <a:p>
            <a:r>
              <a:rPr lang="en-US" b="1" dirty="0"/>
              <a:t> </a:t>
            </a:r>
            <a:endParaRPr lang="en-US" b="1" dirty="0" smtClean="0"/>
          </a:p>
          <a:p>
            <a:r>
              <a:rPr lang="en-US" b="1" dirty="0" smtClean="0"/>
              <a:t> The alkaline solution brings about a chemical reaction known as </a:t>
            </a:r>
            <a:r>
              <a:rPr lang="en-US" b="1" dirty="0" err="1" smtClean="0"/>
              <a:t>saponification</a:t>
            </a:r>
            <a:r>
              <a:rPr lang="en-US" b="1" dirty="0" smtClean="0"/>
              <a:t>.</a:t>
            </a:r>
            <a:endParaRPr lang="en-US" b="1" dirty="0"/>
          </a:p>
        </p:txBody>
      </p:sp>
      <p:sp>
        <p:nvSpPr>
          <p:cNvPr id="4" name="TextBox 3"/>
          <p:cNvSpPr txBox="1"/>
          <p:nvPr/>
        </p:nvSpPr>
        <p:spPr>
          <a:xfrm>
            <a:off x="168168" y="496669"/>
            <a:ext cx="1127232" cy="646331"/>
          </a:xfrm>
          <a:prstGeom prst="rect">
            <a:avLst/>
          </a:prstGeom>
          <a:noFill/>
        </p:spPr>
        <p:txBody>
          <a:bodyPr wrap="none" rtlCol="0">
            <a:spAutoFit/>
          </a:bodyPr>
          <a:lstStyle/>
          <a:p>
            <a:r>
              <a:rPr lang="en-US" sz="3600" b="1" dirty="0" smtClean="0"/>
              <a:t>Soap</a:t>
            </a:r>
            <a:endParaRPr lang="en-US" sz="3600" b="1" dirty="0"/>
          </a:p>
        </p:txBody>
      </p:sp>
      <p:pic>
        <p:nvPicPr>
          <p:cNvPr id="35842" name="Picture 2" descr="http://upload.wikimedia.org/wikipedia/commons/thumb/e/e0/NaStearate.png/300px-NaStearate.png"/>
          <p:cNvPicPr>
            <a:picLocks noChangeAspect="1" noChangeArrowheads="1"/>
          </p:cNvPicPr>
          <p:nvPr/>
        </p:nvPicPr>
        <p:blipFill>
          <a:blip r:embed="rId2"/>
          <a:srcRect/>
          <a:stretch>
            <a:fillRect/>
          </a:stretch>
        </p:blipFill>
        <p:spPr bwMode="auto">
          <a:xfrm>
            <a:off x="4419600" y="228600"/>
            <a:ext cx="4453241" cy="1143000"/>
          </a:xfrm>
          <a:prstGeom prst="rect">
            <a:avLst/>
          </a:prstGeom>
          <a:noFill/>
        </p:spPr>
      </p:pic>
      <p:pic>
        <p:nvPicPr>
          <p:cNvPr id="35844" name="Picture 4" descr="http://upload.wikimedia.org/wikipedia/commons/d/d1/MicelleColor.png"/>
          <p:cNvPicPr>
            <a:picLocks noChangeAspect="1" noChangeArrowheads="1"/>
          </p:cNvPicPr>
          <p:nvPr/>
        </p:nvPicPr>
        <p:blipFill>
          <a:blip r:embed="rId3"/>
          <a:srcRect/>
          <a:stretch>
            <a:fillRect/>
          </a:stretch>
        </p:blipFill>
        <p:spPr bwMode="auto">
          <a:xfrm>
            <a:off x="6477000" y="1981200"/>
            <a:ext cx="1905000" cy="2442308"/>
          </a:xfrm>
          <a:prstGeom prst="rect">
            <a:avLst/>
          </a:prstGeom>
          <a:noFill/>
        </p:spPr>
      </p:pic>
      <p:pic>
        <p:nvPicPr>
          <p:cNvPr id="35846" name="Picture 6" descr="http://upload.wikimedia.org/wikipedia/commons/thumb/b/be/Fat_triglyceride_shorthand_formula.PNG/300px-Fat_triglyceride_shorthand_formula.PNG"/>
          <p:cNvPicPr>
            <a:picLocks noChangeAspect="1" noChangeArrowheads="1"/>
          </p:cNvPicPr>
          <p:nvPr/>
        </p:nvPicPr>
        <p:blipFill>
          <a:blip r:embed="rId4"/>
          <a:srcRect/>
          <a:stretch>
            <a:fillRect/>
          </a:stretch>
        </p:blipFill>
        <p:spPr bwMode="auto">
          <a:xfrm>
            <a:off x="1600200" y="4343400"/>
            <a:ext cx="4232537" cy="1876426"/>
          </a:xfrm>
          <a:prstGeom prst="rect">
            <a:avLst/>
          </a:prstGeom>
          <a:noFill/>
        </p:spPr>
      </p:pic>
      <p:sp>
        <p:nvSpPr>
          <p:cNvPr id="35848" name="AutoShape 8" descr="data:image/jpeg;base64,/9j/4AAQSkZJRgABAQAAAQABAAD/2wCEAAkGBhQSEBUUEhIUFBUVFBQVFBQVFBQVFhUUFBQVFBUVFRQXHCYeFxkjGRQUHy8gIycpLCwsFR4xNTAqNSYrLCkBCQoKDgwOGg8PGiklHyQvKSwpKSwsLSwsLCksKSwsKSksKSwsLCwsLCwpKSwsLCwpKSwpLCwpLCwsLCksLCwpLP/AABEIALEBHAMBIgACEQEDEQH/xAAcAAAABwEBAAAAAAAAAAAAAAAAAQIDBQYHBAj/xABIEAABAwEFBAYHAgsHBQEAAAABAAIDEQQFEiExBgdBURMiYXGBkTJCUqGxwdEjkhQVF0NUYmNygqLwFnODk7LC4QglNERTM//EABsBAAIDAQEBAAAAAAAAAAAAAAABAgQFAwYH/8QANBEAAgEDAgUBBQcEAwAAAAAAAAECAwQREiEFEzFBUSIUMkJhkQYjUnGBocEz0eHwYrHx/9oADAMBAAIRAxEAPwDcEEVVzy3hG3J0jG97gPmgDpQXF+OYf/tH95v1SHX/AGcazx/eCMASCCi3bSQe3Xua4puTamEe2e5jkATCCrp26s1Cavo0VPUOQFPqmZt4VmazGRJh6uYY4+n6NAOaeALQhVVGfePC12Hopiaxj0DSsno5/Pglf27rSlnkzc5orlm3FWvZ1dUgLZVBUOPeaXROkbY5uq1xwuFHHCQCAOeeXNJbvHlJIFkcKECpORqGmo5ih8wQgC/VRKgx7xJTirZ2tLWhwrI2jq1q0HmKadoTdv3iysbVsUTzStBIwHUZULtaGvgUbjwaHVBZxJvCm4GBtRUVewatJDT1sjUUXI3eTaMUdegDXt6xMkdYncnCuYPMJ6X4YYNRR1WXw7xJy6jpbM0ZUd0kZ1rXKvCle4hG3b+Qkh1rszeREkZrnQ5V7j4o0y8MWxpyCzH+3J/TovAj5Jm07avocF4RA8Ccx45J6JeGGxqiAK89u3v3gDSodnTIZHtBpon/AMsVspo6vDSi7ezVfBFyiu5v1USwL8sVt9k+73IHfHbaeiezRP2Wr+EWuPk35FVYAd8dt4Ny7x9Ej8slv5DzH0T9krfhDmR8noNEvPUm+S8CMsI7cky3fDeVfSj+6Eex1vwhrj5PRaC89flmvD9n/XglflrvHlD5FHsdbwPXHyeg6o6rz4N914ezD5H6pY35W/iyDyKPZK3gWuPk3+qFVgQ35W7jHD5FOxb87aafZQnz+qTtaq7BribwjCq2wG0s1ts5lmjazOjcJyKtFVXaw8MlkpO9DayWxWdvRUDpCW4j6uSwi0XtK9xc+RxJzJJWxb8Y62WI8pPiFijm5resKUHSy0VqsmpDv4U/23eaDZjX0317+KZD6aI2u7Fd5VNdUjnrZMu2ttn6RL96nwTTtpLUa1nmP+I4fNRuM8kMajyqK7INcjrN72g/npf8x31TbrdMdZJD/G76pkuRg/1VS00vCFmQ8bdJ7Tj/ABu+qIW5x4u++76plzTTUeYRFtOI7qp4pfIMy+Y660O5+8/VJcSdSkYu0eYQDa6EHnmD8EkoN7YE9QnAUeEpRYgYs110rwRyxHR9yPowD9E4Y0ggJ6UGQY89E/DacIpSvaU10SLDWufFGAyPPtvIBJNvP9BM4QgWiiWEGR43gefkm3Ws803QIk0sCHDaSkGcoiEnCjAwjMURlKBaiOiiMIyFEXI6IqJAJLkTpEYak4VFjQlz0WJKLUVFDDGJCW19Aaa5IqIwFGUcokj0ZueP/a2Htd8VeAqXukgw3ZH2kn3q6ALzVb33+ZcXQoG+aCtgB9l4WC1XofevFiu2SnAgrzyt3hrzSx8ytW6nZdEbHWiJr24mOljDgdC0uAIPgtmGwNh/RYv5vqsVu51Jo/7xn+oL0ZFGTpVeL+2MqlOrSlCTWU+jx3L1jpcXkr7dg7DX/wASL7pPxKej2IsfCyQ/cCsTbNQ5nwTMt4Bpw4c8+IHW1DTyJGYXh3WuH8cvqy9hPaKIsbFWICrrLDz9AaLkfs9ZDlHY4qHIO6JtK9xzp2qXks5fR73YRSmeWE1yoDzBINUi0WmNjCxgBBxN1IFQPQxc+Shzqy+N/Vk4xj4yzmj2YsrYx0lnswOlRGwDsGaH9mrKNbNBl+yZp5KNvq/Y7K0OtMvWGcbG/wD6OypmDkK8a8Vnl/7x7Raatb9lEcsLdSP1nare4Zwe/vpalJqPlt/sca1WnReG8stO0u0VgswLYrPBLLpQRswg/rOpn4LM7wt7ppDIQxpOQDGNY0AaANaufFXVJqvpXDuD0bFZTcpeWZNa5lU2WyDQbqiQW0VRZdXU+SSDmlQQOeaNBJViu3ZWuch8B81FySISnGCyyNuexG0SdHzGR5dqK03BKx5aRoafRXi7LtbE4FrQ3PhqQpjaG62tc15oA4Ku62JpPuVncZi5R7GWsuKU8KfNOnZqbgBTvV5wRjUjP5LogwOyxDipyqM4RvJPsZy66XN115LndERwWhS2Vjq0IXDPcYdwr5KevyKN684ZRw1d933QZCSeqxoq5x0p2FWKx7H4pKHgKmpoA0es53BvvK4to7wbhEMNRGNXEYS86Yj2chwHaqdW41S5dLr58G9bU46edV93x5K5aw3GcAoEzhSiklW4R0x05yV6k9cmxBCINRkog5MiJogUHORFyWwwEJspWJJLgojDKIFFiSSVFywiSPTu7BtLsh7ifMq1hVvd5T8W2ensBWQLzFTeTLi6Fa3hQ4rttHYwnyXmxzuQXqPaeDHY5284nfBeXC0jVbHC3tJHGutkddzAG0w4tOljr3YwvRcl6BtaMdRpoaU0505Bea4pcLg72SHeRr8l6QNvY1uIkCoDjl7Qy71437bVJQqUcLqn/BasIpp7ZOKOV84FWjRxZI0ktyOQNcxUZFdOGOEVPWOQDcjQHMNz4VrQlNzW6seKKjWguxZBpbTmDpnqs+vreBDCS2EC0S51d+aaXUxAn1xXOnBeLtbavdz004vP+9TXaWluTwkX+/LcxsWKSRjIyKOD8qc8+azi/t55AcyyAiuszgMTqZVazQZcVTL2vSW0vxzPLz6o0a3sazQLipVfReEfZWFHFS69T8djJuL1JaKX1HLXbXyuLpHOc46lxqSmi4lLwoqL26iorC6GU3l5YkNRUonQF0Mu17m4mtxDXq507wpEXLByBdFlu9zz2J2x2AufQg9tVa7vu0NAyUW8FO4uuWsIVc91NDQGih7tfFdstrbHkRU8kw+0UOFmXM/RSTLp6UV9cCv7wVectLyzOWqqsvqRptz3jIUp8FZ57ObRYAfWYuD8UYCHAVada/NWPZyzkNfGdCMu0His+rcQqQVSm+j/APS/bUZRm6cl1RRvwM4R2Erusd2FrXOPs/HJS01z4Q8ey4+8FSMlkGAEjUMr5VKnUu1lRQ6VlJwc2+jxgpMt2uJFOAHP3rtui7JnvLGHT0y4dVnGp7f1de5WEWQzyYIQGhtBJJrh40bzf7hxRXtI1rDZYDhYK9M/UknVmLi48Sqta9lP0QNW04ZGm+ZW7dv5/wAEHbbdE5xgY77MGsj+M8g1JdwYOWhUBelgDq5D3LvvOwAaADkKaJiwscSGuBNfR5+PJXrShGlHPfuZV/eVK88Q6Loil3hZHMPYo9zlo+0Oz5YKObq0HTmqHbbHgdRXoyUllHWjVb9M+pxVRFKKTRDLgkoiUvCkqLASkkJwDNJIUGhiESWAlMbmoOOzGup6h3dMpdtn/cVkUNsdDhsMA/Zt+Cml5t9WXDnt8eKN45tcPcV5Wt7cMrhycR716vcKheYNsLJ0dunbykd781q8MfqkjjW6EWWgjwK128tsLLDZbOZHGSToWfZsIJNYwHNcdAPoseQqlxXgtPiU6cqkmlHPTvkdvcOjlpE7f2109qOFzuji/wDkwkA8Ou7V2ShGOAyASUYWjaWNC0hooxSRzrV51XmbD6VKZLnmE3VHwVw4HWGjUJJjTTJSEQeSVER0dCnrI5zXB0bqGvDTxC5pY68VI3LF1gEmc5tKLbLfdsjZAOmYK+23I15mikbXdBLKQOD+YHpBcVkeGtry80u5rwwy4y3FXgSq01JbxMiM4TlifQTZbvLT1wR4Z9+am7vjLCHUqzmK5fRd9itoe0iVgPKmZ81JWe746VicK51aePeFm1b2Clonsy/SsJSXMpvKDMDHtLg3UeiNEqwRBpFCOzsHIpyCDCagU5t+i6GwipcBSuZ7Csia5c24PZ9f7mzCOpJyW6OS8oM3U4j4VUW1jrQcLCWxjJ0oObqZFsXzf5KQv2zmVmEPwZ55A4hxbrkCo66o55JAI5yImHrOEcbWmmWBgpnSmugCHN4L9GlFJyz/AL/cmpbvcyAx2ctjNKAmtG8zQanX/lVi3WE2drWYmOkdXAwB7nONc3vJIyrq5WS978Ef2cbekmd6LK5NHtSHg34qJsdgLcUkrg+R5q93waOIaOSUM6socpKMPvN/l5/wRk9zAHEXVqKnLjxAHFQ17gx1DOrn4nv5K3WyV7CCBpnU0prooG9ZHzOPVLiTwbQeHFbdvUk8aunzPLXEIrLgsP5EKb0fNVr3EkAUzOlKKsX7ZMqq0i4pg/EQGgc8su5c182Bgb1ng9gWlCpBbRKC5kainIzstzQT1tADzQHVczl0ZuReVkUiokoYkiQKpBSqpJUcggJ2yMrIwc3NHvTGJSWzseO1wDnK34rlUliLOkVueqrnhwQRN5RtHuXaEiJtGgdg+CWF5llsIhec96UGC85u3C7zAXoxYNvns2G8cVMnRN91Vf4fLFXHk51N4lCDETkVUF6PBRAUKII6qWAFNbTVLLcskziShJVLAggxKYKIIqowA6XqauFlePH6KBD+xT1wH5pMrXTxAtclmPR5UNacQE9YruPsnwIK5cNcOVcz/pKlLpvYhmHoW18Vm3M60V93HP64M63hSkvW8Hfd9heDUYh5hTsNmJpXM8CKtPmFHWK8CfUa3xp81LWaavI91T81hXE69TarTX1N60jSh/Sk/odkVRk41/e1HjxRWifDXuTkbDyUFfkMrnhojxR0q4YwzG6uTXVzDMq5aqtFYRrQjrfUKFjrU7IkQ1zcKgy01DTwZlSvHhlmum+LxfA1sVnhcXEUBawlkbedBqexct33tMZWxtgjoM5HdKT0bBoTRgAJ0A+Sdt1+ukJjstDnR05FWN54B67vcOab3LUY4aytvz/7OKwObG4McJOlkNS57eu88XOGoaNOSnfwdoFSVw3XdAjFc3OPpyONXvPMlSbogeallorVdMnlEfabbE3hiKj5L6q1wa0sPq0A96l33cDzUfPcjHGglz5Ygc+WSam8+8v3f8lV0pPdJ/pgzy/JpCavefM/Jc9sPUr2BSm0lwuY48e8/VRluhIYARwXqKElKCaweVuYSjU3KVbx1yuWqft565XOu76m1D3UBxSUpJUWyeAIqoFEFEkFVSGzsuG1wnlKz4rgOa7tnYsVrhH7RnxXCs/QycOp63gNWg8wE4E3AOqO4fBOBedLQSxjfnDSeB3NhHkVtCyPftFlZ3drx7qq3ZvFaJCfusyMI6diFUVV6ozwIilBEgAYaoBiNqNpzQAVEdKIyixJZGEApvZ850zqoiIgHrCo5K37P39G0ZxBrW0HSGhdiJyAHrfLVQqScVsjhWjqWCyXXdT5CMLTTPPQDqka+K7bu2UwgdNK1mWgNSn7kts0kgBGFhBzGYIwmhB4jRN2LZ2VzvtKmhyOhWPUryy8tI50rSGnCi3v32RL2WGyxmjeu7urmpNtuAya0D4rjF2RxCsr2sA7Q0eJ1K5LTttY4smkv7Wj5lZFavTXV5N20sK9T3IfRE707iKnL4qEvq9gzqhwDuZFQwHLEQM3EnIN9Y9lSiG1sU8bhZ6Pk0axzg2pPMnlr20XA6zR2NvT2p5fI45ECoxHXA3uGvLJVubFrKNKFnOEsVE89l3Y7ZbufI3C4OZETUsr9pMTnjncNK+wNFP2ewBoGQAAyGQAColv3kHSCPD+s/rHvpp8VMWW9pH3RJNK7E5zZDXsrhA9xXNVot4iW63DriKjKqsJvCRM23aizQg4pWnsb1s+VRl71Wrx3ngZQxV5F5/2jXzWeE+OSuGwmy0VpZJJOHODXhrWhxDT1QTWmZ1HFVFWnUlpWxt1OFWllT5tbMiJvLbK0zVBkLR7LeqFF2e9JY3hzXuxVB1OoIOim9vLFFDaAyFgYAwEhulSVAXfBjmjb7UjB5uC5S1KWGzWo8mVtzIQSTXQ0fa9mIsy1AJVBvm00BzV92vfhqc6UoFkt922pIXt+Hf0kfGb6HMudiIlkqapCJAq83llrGEEURQQoojAUSNybqouWB4DU1sNDjvGzj9oFBlW/dLZcd6Rdhr5KrXl6WdIdT060I0AgFhlgBWab8rPWxxO9mUe8FaWqRvfs2K7Hn2XMPvou1B4qRfzIy6M8+dJqixpLgg1tTResyZ4dUA5DCjATyAdUAUKIYUsgLDk6xzPWa89zmjyFEwAlOI/rnxSDB1xyQUzjmPdKwf7FK2e0WXoo/sZiBK6v2zRQkNoXUZnkMu5V0KWuKcRyAEB5cQOjPojPJzu0cAuc47ZDsbjsxh6EYGlooCATXx0R7TX6LPA5zaE9hIpXQktzHek3I4MswdzIFSc+xZi68gx5eHvkfmOtkyhJqC31h2LxN3V0zaPWcIsfaN32xt5JwQTW7CGWdjsI67nyygNxZgVLqk0zKg75sLrPJglgjDqV6r5CCOw1V83dkOs8kunSTOLqnIFrQDSvBUrbW9W2i2PLTVraMBHHDrRUqqSp6u56GxqTd3Kil6Y/nsRlhtRbNGWCh6RlAC7XEKe9XfenLRkTf1nH3KG2B2fdNOJnD7KI1B4PkGgHMDVdW9Kf7aJvJrj5kBKKapNsnXqQq8Spwj8OclJrl5rRL2b0VyRM0xMj83EuPxWdltcueXmaLRd4bhHY4I+1o8GtAUKW0ZP5Fjifqr0If8ALP0M6JWqbuoMNgafbkkf3iuEe5qyl2h7ito2bs/R2OBvKJp8SMR+JUrZZlkr/aCeKMYeWZltvaMdul7CG/dATexsOK3wjk4v+40n408lwXvPinldze7PhrQKw7urGenfMWnA2IgOIOElxFaHjkOCUVqqHevNULDTn4f4Ojbq/jG80OmVOHas8tVvhmzc3o3+03MHvCkdu7xx2hwGgKrAC91bwUKaR8rlFSk5CpY6HUHtCbRoiu5ICFURRFJgJcUVUads9hkeHFjHODQXOI0AGuarVKkKe83g6whKXRDBWjbioAbwJ9lhWcuOS1f/AKfbPWeZ3JlPMrhcv0v8iUOpuwQCCAWQdgKtbxoMd22gfqV8iFZVGbS2fpLJM3nE8fylSg8STEzys8ZoNahI6hPeUXSL1qeUZ7FhqMJrGjxKWQHiEKpnEjD0gaHaokkuScaWQSF1zUhcTK2hneouqmdlGVtDe8KE5YiwktjYr2m6Oxw8KyxfHRZU5+Z7z5ZrQN4FqwQWdv6wdT90fVZy9+Xh8F8+u5apn0/7P09Ftr8/wWYbSuhsEdnjq3pA9736GjnHqt5ZDXtULYBGZWdLXo8QxgGhLa558FZb/uP/ALdZpWipZG1rstWu6w95VNBXKrqi1ku2LpVKU1HZtvL7m8WaNjI2tia0MAGENFG4eFAsw3iT4raRwaxo8TmVYtgL96SHoHGr46YeZZXTwKqW0tnktFvmEUbpCHAdRpNKCmZ0HirFR6qexgcOo+zXslUfTO7Iy7osc8TB60jB/MFbt6Np+0iZya4+Zomtm9hpo5o5p3RxtY4PwYsbjQGgJGQ4Kavv8BdJ0s9JHNAAa51W0Gfo6HNFG3nKDikdb7idCN1CpnKin08mb2KwvmOGJj5DWhwtJA7zoFss1pYyPoy/D1A3hUDDSveqPeO8iKMYIQAAMg0AAeAVFvfbCaVxOIj6LUteGT+IweJcZd21pXQ0MWa7rJ1iOleM8Uhx561DdB5KE2g3n1aWQinAU4LOprW5x6zifFMLTpWFOnv1MmrdVqvvsftFqL3Fx1JqUyXIkRV/JXSA5yKqFEcUZcQGgknQAVJ8FznUUVmTwicYuWyE1Ttmsz5HYWNc9x4NFfNWm59gHu69oPRt1wN9KnafVVlsM9lhGGIsboMgak8Kmma81ecejDMaC1Pz2NGjYt7y+hXro2B0daXf4bT/AKnfRTl+YYbFK2Noa0MIAAoKnJSc9ra30jTKvhWigNuZqWSntPYPD0vkF5dXNe8uIc191+RccVTjssGcOOS3D/p/sREU0nAkNWIli9E7j7Phu6vtSOK97cPEH+hjxNGQCAQCzyYE1aWYmOHNpHmCnUlyAPJl7Q4LRK3k94/mXIprbSDBeFob+1cfM1UXZrK6R4ZG0ucdGgVJ8F6enLMEylLqMoBSP4hlDC97OjjbrI80bXg0UqXOPILijiJPVBOpyFagaminqXkWBFEYKU6IgAkEA5gkUqOYPEI4YXP9FrncThaXZc8honqXUWBNUR710fgMlQOjfU1oMDqnCA40y4AgnlVc9EJp9AArNsNBitI7wq1RXPdwys471yrvFOT+QYy0WDeVP9pCzkytO9Uhwy/rjl81oO1GzFotVsqxobGGNb0j3ANNNcIFSfJKsWw1mgo60ymVwNcIoxnkMz4leGlRnUnlI+i2vEre0tIxb3x0LUbG10AhOhiDez0QPks+s27y0OecZZEwE5uIc4iuRDG/Mhde1W3TWSDojmOSrds3izPGEVHatdcMlVimzy9HjFS3lLldy7WC6LJYT0hlc+QVGJzqAV1o0f8AKj7y3lxsqIwOOgGfblxWa2u9pJPSeaHhVcVVp0eGU4L1bmdXva1aWqbLLeW3s8pNDQcO5V61W97z1nk+KZIREK/GnGG0UVOokoiEqiMBSGNEIqJ0hAJbANAIcKruu+65J34IWFx4kZNaO12gV+uDYSOAB81JZNRX0GnsHHvKxOIcXoWaw95eEXaNrKpu9kVC49jZrRRxHRRn1nakfqt496t9nsEVicGRRguLQXSOJxGrg2mKlB40VmcaJiSBrqkgEkYTroDX4rwlzxS4vJ/eJ6fCNehClSfQZs9qEhdQEYXUNeeflxUcPtrUR6kIBpzkdx8FKx2Nrcw0DOvHVCKyUJLWZuzcQ12Z56KnCE03oi/lsdubCLbRFiNzw9zQw4nUGMGmBmQ07aqC3hj7CP8AvM/ulXWG6JA0BsMlBp1HfRQ+0+xVrtTGMigfUPxEuGEUoRxWjYUqquYScWkmVa1VSi8MyVeldz7R+K46cS6vmsifubvEfmR99pW6bDXC6x2GOF/pAVd3le3uKkZRwjJiiwBGEEAqRMCIo0EAeb97Fk6O9JeTsLge8BV65Lw6CdkpBcG1yBoTVpbkadq9GbQ7A2a2S9JMHE0AyNNFwR7pLuH5gnveVp072Maelo4yp5eUYttFtWLTEIxG5gD2v1jpiDHMe6jWjrOLqk9iXdu2boejpEHYIRFXGWk4Z+naatGWZoRoQKLb2br7uH/qt8SV1xbBWFulli8qpe100tKiDg3vkwS3bXGcwdLC3DFI2RzWknHRrGFrQco24WDqjKpqky7SFs9ofFFgE8QjDSG9QVYagAYT6HEcc816GZslZBpZYvuBOjZ2zfo8X+W36KPtcO0f3JaH5PPztsZHva/8HYXMdI5tHSfnYmRPbQHOrYxnqoL8VyEnDC8N9UYXGg4CvFepIrphb6MUY7mN+i6BA0eqPIJRvdHux/cHDPVnlYXHOfzMv+W76KVuO7bbFIHR2eWv7jvovSwjHJGGpyv5tYaQuVExkWy9Xigsso7aUUZa9kL2n1iIHa4BbzRDCuEbhx92KG6afU89jdFeDjnG3xeE4Ny9v5RD+NegKIUU/baocuJgrNyFtOr4R/FX5Lqh3EWk+lPEO4ErcaIsKTvKvkehGOxbgz61qHgxdke4WPjann+ELVqI6Lm7mr+IelGYR7ibNxnlPdhC7IdyViGpld/EFoVEKKPPqv4mGlFKh3QXe38053e4rsj3Y3eP/Wae8k/NWqiFFF1Jvux4RCWbY+yRjCyBrRyFQPHPNdLdnrONIWeSkaILi6cXu0T1PycbbnhGkMf3Qnm2Jg0Y0fwhPoJ6V4FljYiHIeQSsKNGngQVEKI0EwCojQQQAEAggEABBBBAAQCNBABIIIIACNBBABI0EEAEggggA0SCCADRI0EABBBBAARI0EAEjQQQAESNBAARIIIANEgggAIIIIACCNBABIIIIACAQQ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1" name="Picture 11" descr="https://encrypted-tbn1.gstatic.com/images?q=tbn:ANd9GcT52AYohvW2CLCSaGEnvTvnghS1b2zK5QZB_UAze8V7MEoKuLnaqg"/>
          <p:cNvPicPr>
            <a:picLocks noChangeAspect="1" noChangeArrowheads="1"/>
          </p:cNvPicPr>
          <p:nvPr/>
        </p:nvPicPr>
        <p:blipFill>
          <a:blip r:embed="rId5"/>
          <a:srcRect t="14222" b="11111"/>
          <a:stretch>
            <a:fillRect/>
          </a:stretch>
        </p:blipFill>
        <p:spPr bwMode="auto">
          <a:xfrm>
            <a:off x="1828800" y="0"/>
            <a:ext cx="2143125" cy="1600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413994" cy="646331"/>
          </a:xfrm>
          <a:prstGeom prst="rect">
            <a:avLst/>
          </a:prstGeom>
          <a:noFill/>
        </p:spPr>
        <p:txBody>
          <a:bodyPr wrap="none" rtlCol="0">
            <a:spAutoFit/>
          </a:bodyPr>
          <a:lstStyle/>
          <a:p>
            <a:r>
              <a:rPr lang="en-US" sz="3600" b="1" dirty="0" smtClean="0"/>
              <a:t>Tooth Paste</a:t>
            </a:r>
            <a:endParaRPr lang="en-US" sz="3600" b="1" dirty="0"/>
          </a:p>
        </p:txBody>
      </p:sp>
      <p:pic>
        <p:nvPicPr>
          <p:cNvPr id="37890" name="Picture 2" descr="C:\Users\snk\Desktop\NSS talk\download (21).jpg"/>
          <p:cNvPicPr>
            <a:picLocks noChangeAspect="1" noChangeArrowheads="1"/>
          </p:cNvPicPr>
          <p:nvPr/>
        </p:nvPicPr>
        <p:blipFill>
          <a:blip r:embed="rId2"/>
          <a:srcRect/>
          <a:stretch>
            <a:fillRect/>
          </a:stretch>
        </p:blipFill>
        <p:spPr bwMode="auto">
          <a:xfrm>
            <a:off x="4267200" y="1295400"/>
            <a:ext cx="4849851" cy="2590800"/>
          </a:xfrm>
          <a:prstGeom prst="rect">
            <a:avLst/>
          </a:prstGeom>
          <a:noFill/>
        </p:spPr>
      </p:pic>
      <p:sp>
        <p:nvSpPr>
          <p:cNvPr id="4" name="Rectangle 3"/>
          <p:cNvSpPr/>
          <p:nvPr/>
        </p:nvSpPr>
        <p:spPr>
          <a:xfrm>
            <a:off x="76200" y="906482"/>
            <a:ext cx="8001000" cy="5016758"/>
          </a:xfrm>
          <a:prstGeom prst="rect">
            <a:avLst/>
          </a:prstGeom>
        </p:spPr>
        <p:txBody>
          <a:bodyPr wrap="square">
            <a:spAutoFit/>
          </a:bodyPr>
          <a:lstStyle/>
          <a:p>
            <a:r>
              <a:rPr lang="en-US" sz="2000" b="1" dirty="0" smtClean="0"/>
              <a:t>Active Ingredient: </a:t>
            </a:r>
          </a:p>
          <a:p>
            <a:r>
              <a:rPr lang="en-US" sz="2000" b="1" dirty="0" smtClean="0"/>
              <a:t>	sodium </a:t>
            </a:r>
            <a:r>
              <a:rPr lang="en-US" sz="2000" b="1" dirty="0" err="1" smtClean="0"/>
              <a:t>monofluorophosphate</a:t>
            </a:r>
            <a:r>
              <a:rPr lang="en-US" sz="2000" b="1" dirty="0" smtClean="0"/>
              <a:t> (1.1%)</a:t>
            </a:r>
          </a:p>
          <a:p>
            <a:endParaRPr lang="en-US" sz="2000" b="1" dirty="0" smtClean="0"/>
          </a:p>
          <a:p>
            <a:r>
              <a:rPr lang="en-US" sz="2000" b="1" dirty="0" smtClean="0"/>
              <a:t>Other Ingredients: </a:t>
            </a:r>
          </a:p>
          <a:p>
            <a:r>
              <a:rPr lang="en-US" sz="2000" b="1" dirty="0" smtClean="0"/>
              <a:t>	Calcium Carbonate, </a:t>
            </a:r>
          </a:p>
          <a:p>
            <a:r>
              <a:rPr lang="en-US" sz="2000" b="1" dirty="0" smtClean="0"/>
              <a:t>	Water, </a:t>
            </a:r>
          </a:p>
          <a:p>
            <a:r>
              <a:rPr lang="en-US" sz="2000" b="1" dirty="0" smtClean="0"/>
              <a:t>	</a:t>
            </a:r>
            <a:r>
              <a:rPr lang="en-US" sz="2000" b="1" dirty="0" err="1" smtClean="0"/>
              <a:t>Sorbital</a:t>
            </a:r>
            <a:r>
              <a:rPr lang="en-US" sz="2000" b="1" dirty="0" smtClean="0"/>
              <a:t>, </a:t>
            </a:r>
          </a:p>
          <a:p>
            <a:r>
              <a:rPr lang="en-US" sz="2000" b="1" dirty="0" smtClean="0"/>
              <a:t>	Hydrated </a:t>
            </a:r>
            <a:r>
              <a:rPr lang="en-US" sz="2000" b="1" dirty="0" err="1" smtClean="0"/>
              <a:t>Silca</a:t>
            </a:r>
            <a:r>
              <a:rPr lang="en-US" sz="2000" b="1" dirty="0" smtClean="0"/>
              <a:t>, </a:t>
            </a:r>
          </a:p>
          <a:p>
            <a:r>
              <a:rPr lang="en-US" sz="2000" b="1" dirty="0" smtClean="0"/>
              <a:t>	Sodium </a:t>
            </a:r>
            <a:r>
              <a:rPr lang="en-US" sz="2000" b="1" dirty="0" err="1" smtClean="0"/>
              <a:t>Lauryl</a:t>
            </a:r>
            <a:r>
              <a:rPr lang="en-US" sz="2000" b="1" dirty="0" smtClean="0"/>
              <a:t> </a:t>
            </a:r>
            <a:r>
              <a:rPr lang="en-US" sz="2000" b="1" dirty="0" err="1" smtClean="0"/>
              <a:t>Sulphate</a:t>
            </a:r>
            <a:r>
              <a:rPr lang="en-US" sz="2000" b="1" dirty="0" smtClean="0"/>
              <a:t>,</a:t>
            </a:r>
          </a:p>
          <a:p>
            <a:r>
              <a:rPr lang="en-US" sz="2000" b="1" dirty="0" smtClean="0"/>
              <a:t> 	Sodium </a:t>
            </a:r>
            <a:r>
              <a:rPr lang="en-US" sz="2000" b="1" dirty="0" err="1" smtClean="0"/>
              <a:t>Monoflurophosphate</a:t>
            </a:r>
            <a:r>
              <a:rPr lang="en-US" sz="2000" b="1" dirty="0" smtClean="0"/>
              <a:t>, </a:t>
            </a:r>
          </a:p>
          <a:p>
            <a:r>
              <a:rPr lang="en-US" sz="2000" b="1" dirty="0" smtClean="0"/>
              <a:t>	Flavor, </a:t>
            </a:r>
          </a:p>
          <a:p>
            <a:r>
              <a:rPr lang="en-US" sz="2000" b="1" dirty="0" smtClean="0"/>
              <a:t>	Cellulose Gum, </a:t>
            </a:r>
          </a:p>
          <a:p>
            <a:r>
              <a:rPr lang="en-US" sz="2000" b="1" dirty="0" smtClean="0"/>
              <a:t>	Magnesium Aluminum Silicate, </a:t>
            </a:r>
          </a:p>
          <a:p>
            <a:r>
              <a:rPr lang="en-US" sz="2000" b="1" dirty="0" smtClean="0"/>
              <a:t>	Sodium Carbonate, </a:t>
            </a:r>
          </a:p>
          <a:p>
            <a:r>
              <a:rPr lang="en-US" sz="2000" b="1" dirty="0" smtClean="0"/>
              <a:t>	Sodium Saccharin, Sodium Bicarbonate, 	</a:t>
            </a:r>
            <a:r>
              <a:rPr lang="en-US" sz="2000" b="1" dirty="0" err="1" smtClean="0"/>
              <a:t>Methylparaben</a:t>
            </a:r>
            <a:r>
              <a:rPr lang="en-US" sz="2000" b="1" dirty="0" smtClean="0"/>
              <a:t>, </a:t>
            </a:r>
          </a:p>
          <a:p>
            <a:r>
              <a:rPr lang="en-US" sz="2000" b="1" dirty="0"/>
              <a:t>	</a:t>
            </a:r>
            <a:r>
              <a:rPr lang="en-US" sz="2000" b="1" dirty="0" err="1" smtClean="0"/>
              <a:t>Propylparaben</a:t>
            </a:r>
            <a:endParaRPr lang="en-US"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596737" cy="769441"/>
          </a:xfrm>
          <a:prstGeom prst="rect">
            <a:avLst/>
          </a:prstGeom>
          <a:noFill/>
        </p:spPr>
        <p:txBody>
          <a:bodyPr wrap="none" rtlCol="0">
            <a:spAutoFit/>
          </a:bodyPr>
          <a:lstStyle/>
          <a:p>
            <a:r>
              <a:rPr lang="en-US" sz="4400" b="1" dirty="0" smtClean="0"/>
              <a:t>Explosives</a:t>
            </a:r>
            <a:endParaRPr lang="en-US" sz="4400" b="1" dirty="0"/>
          </a:p>
        </p:txBody>
      </p:sp>
      <p:sp>
        <p:nvSpPr>
          <p:cNvPr id="38918" name="AutoShape 6" descr="Image result for explosi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0" name="Picture 8" descr="C:\Users\snk\Desktop\NSS talk\images (17).jpg"/>
          <p:cNvPicPr>
            <a:picLocks noChangeAspect="1" noChangeArrowheads="1"/>
          </p:cNvPicPr>
          <p:nvPr/>
        </p:nvPicPr>
        <p:blipFill>
          <a:blip r:embed="rId2"/>
          <a:srcRect/>
          <a:stretch>
            <a:fillRect/>
          </a:stretch>
        </p:blipFill>
        <p:spPr bwMode="auto">
          <a:xfrm>
            <a:off x="6629400" y="0"/>
            <a:ext cx="2514600" cy="1819275"/>
          </a:xfrm>
          <a:prstGeom prst="rect">
            <a:avLst/>
          </a:prstGeom>
          <a:noFill/>
        </p:spPr>
      </p:pic>
      <p:pic>
        <p:nvPicPr>
          <p:cNvPr id="38921" name="Picture 9" descr="C:\Users\snk\Desktop\NSS talk\download (22).jpg"/>
          <p:cNvPicPr>
            <a:picLocks noChangeAspect="1" noChangeArrowheads="1"/>
          </p:cNvPicPr>
          <p:nvPr/>
        </p:nvPicPr>
        <p:blipFill>
          <a:blip r:embed="rId3"/>
          <a:srcRect/>
          <a:stretch>
            <a:fillRect/>
          </a:stretch>
        </p:blipFill>
        <p:spPr bwMode="auto">
          <a:xfrm>
            <a:off x="2057400" y="990600"/>
            <a:ext cx="4007787" cy="2667000"/>
          </a:xfrm>
          <a:prstGeom prst="rect">
            <a:avLst/>
          </a:prstGeom>
          <a:ln>
            <a:noFill/>
          </a:ln>
          <a:effectLst>
            <a:softEdge rad="112500"/>
          </a:effectLst>
        </p:spPr>
      </p:pic>
      <p:pic>
        <p:nvPicPr>
          <p:cNvPr id="9" name="Picture 2" descr="Trinitrotoluene.svg"/>
          <p:cNvPicPr>
            <a:picLocks noChangeAspect="1" noChangeArrowheads="1"/>
          </p:cNvPicPr>
          <p:nvPr/>
        </p:nvPicPr>
        <p:blipFill>
          <a:blip r:embed="rId4"/>
          <a:srcRect/>
          <a:stretch>
            <a:fillRect/>
          </a:stretch>
        </p:blipFill>
        <p:spPr bwMode="auto">
          <a:xfrm>
            <a:off x="609600" y="4419600"/>
            <a:ext cx="1828800" cy="1554482"/>
          </a:xfrm>
          <a:prstGeom prst="rect">
            <a:avLst/>
          </a:prstGeom>
          <a:noFill/>
        </p:spPr>
      </p:pic>
      <p:pic>
        <p:nvPicPr>
          <p:cNvPr id="38922" name="Picture 10" descr="C:\Users\snk\Desktop\NSS talk\images (19).jpg"/>
          <p:cNvPicPr>
            <a:picLocks noChangeAspect="1" noChangeArrowheads="1"/>
          </p:cNvPicPr>
          <p:nvPr/>
        </p:nvPicPr>
        <p:blipFill>
          <a:blip r:embed="rId5"/>
          <a:srcRect/>
          <a:stretch>
            <a:fillRect/>
          </a:stretch>
        </p:blipFill>
        <p:spPr bwMode="auto">
          <a:xfrm>
            <a:off x="3124200" y="4191000"/>
            <a:ext cx="2676525" cy="1704975"/>
          </a:xfrm>
          <a:prstGeom prst="rect">
            <a:avLst/>
          </a:prstGeom>
          <a:noFill/>
        </p:spPr>
      </p:pic>
      <p:pic>
        <p:nvPicPr>
          <p:cNvPr id="11" name="Picture 4" descr="C:\Users\snk\Desktop\NSS talk\images (20).jpg"/>
          <p:cNvPicPr>
            <a:picLocks noChangeAspect="1" noChangeArrowheads="1"/>
          </p:cNvPicPr>
          <p:nvPr/>
        </p:nvPicPr>
        <p:blipFill>
          <a:blip r:embed="rId6"/>
          <a:srcRect/>
          <a:stretch>
            <a:fillRect/>
          </a:stretch>
        </p:blipFill>
        <p:spPr bwMode="auto">
          <a:xfrm>
            <a:off x="6553200" y="3962400"/>
            <a:ext cx="2257425" cy="20193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olid Trinitrotoluene"/>
          <p:cNvPicPr>
            <a:picLocks noChangeAspect="1" noChangeArrowheads="1"/>
          </p:cNvPicPr>
          <p:nvPr/>
        </p:nvPicPr>
        <p:blipFill>
          <a:blip r:embed="rId2"/>
          <a:srcRect/>
          <a:stretch>
            <a:fillRect/>
          </a:stretch>
        </p:blipFill>
        <p:spPr bwMode="auto">
          <a:xfrm>
            <a:off x="457200" y="457200"/>
            <a:ext cx="1905000" cy="1428750"/>
          </a:xfrm>
          <a:prstGeom prst="rect">
            <a:avLst/>
          </a:prstGeom>
          <a:noFill/>
        </p:spPr>
      </p:pic>
      <p:pic>
        <p:nvPicPr>
          <p:cNvPr id="3" name="Picture 2" descr="Trinitrotoluene.svg"/>
          <p:cNvPicPr>
            <a:picLocks noChangeAspect="1" noChangeArrowheads="1"/>
          </p:cNvPicPr>
          <p:nvPr/>
        </p:nvPicPr>
        <p:blipFill>
          <a:blip r:embed="rId3"/>
          <a:srcRect/>
          <a:stretch>
            <a:fillRect/>
          </a:stretch>
        </p:blipFill>
        <p:spPr bwMode="auto">
          <a:xfrm>
            <a:off x="533400" y="2133600"/>
            <a:ext cx="1828800" cy="1554482"/>
          </a:xfrm>
          <a:prstGeom prst="rect">
            <a:avLst/>
          </a:prstGeom>
          <a:noFill/>
        </p:spPr>
      </p:pic>
      <p:pic>
        <p:nvPicPr>
          <p:cNvPr id="39938" name="Picture 2" descr="C:\Users\snk\Desktop\NSS talk\images (19).jpg"/>
          <p:cNvPicPr>
            <a:picLocks noChangeAspect="1" noChangeArrowheads="1"/>
          </p:cNvPicPr>
          <p:nvPr/>
        </p:nvPicPr>
        <p:blipFill>
          <a:blip r:embed="rId4"/>
          <a:srcRect/>
          <a:stretch>
            <a:fillRect/>
          </a:stretch>
        </p:blipFill>
        <p:spPr bwMode="auto">
          <a:xfrm>
            <a:off x="2971800" y="4267200"/>
            <a:ext cx="2676525" cy="1704975"/>
          </a:xfrm>
          <a:prstGeom prst="rect">
            <a:avLst/>
          </a:prstGeom>
          <a:noFill/>
        </p:spPr>
      </p:pic>
      <p:pic>
        <p:nvPicPr>
          <p:cNvPr id="39939" name="Picture 3" descr="C:\Users\snk\Desktop\NSS talk\download (23).jpg"/>
          <p:cNvPicPr>
            <a:picLocks noChangeAspect="1" noChangeArrowheads="1"/>
          </p:cNvPicPr>
          <p:nvPr/>
        </p:nvPicPr>
        <p:blipFill>
          <a:blip r:embed="rId5"/>
          <a:srcRect/>
          <a:stretch>
            <a:fillRect/>
          </a:stretch>
        </p:blipFill>
        <p:spPr bwMode="auto">
          <a:xfrm>
            <a:off x="3276600" y="2590800"/>
            <a:ext cx="1828800" cy="1600200"/>
          </a:xfrm>
          <a:prstGeom prst="rect">
            <a:avLst/>
          </a:prstGeom>
          <a:noFill/>
        </p:spPr>
      </p:pic>
      <p:pic>
        <p:nvPicPr>
          <p:cNvPr id="39940" name="Picture 4" descr="C:\Users\snk\Desktop\NSS talk\images (20).jpg"/>
          <p:cNvPicPr>
            <a:picLocks noChangeAspect="1" noChangeArrowheads="1"/>
          </p:cNvPicPr>
          <p:nvPr/>
        </p:nvPicPr>
        <p:blipFill>
          <a:blip r:embed="rId6"/>
          <a:srcRect b="13208"/>
          <a:stretch>
            <a:fillRect/>
          </a:stretch>
        </p:blipFill>
        <p:spPr bwMode="auto">
          <a:xfrm>
            <a:off x="6886575" y="5105400"/>
            <a:ext cx="2257425" cy="1752600"/>
          </a:xfrm>
          <a:prstGeom prst="rect">
            <a:avLst/>
          </a:prstGeom>
          <a:noFill/>
        </p:spPr>
      </p:pic>
      <p:pic>
        <p:nvPicPr>
          <p:cNvPr id="39941" name="Picture 5" descr="C:\Users\snk\Desktop\NSS talk\download (24).jpg"/>
          <p:cNvPicPr>
            <a:picLocks noChangeAspect="1" noChangeArrowheads="1"/>
          </p:cNvPicPr>
          <p:nvPr/>
        </p:nvPicPr>
        <p:blipFill>
          <a:blip r:embed="rId7"/>
          <a:srcRect/>
          <a:stretch>
            <a:fillRect/>
          </a:stretch>
        </p:blipFill>
        <p:spPr bwMode="auto">
          <a:xfrm>
            <a:off x="6886575" y="3886200"/>
            <a:ext cx="2257425" cy="1143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1506246" cy="707886"/>
          </a:xfrm>
          <a:prstGeom prst="rect">
            <a:avLst/>
          </a:prstGeom>
          <a:noFill/>
        </p:spPr>
        <p:txBody>
          <a:bodyPr wrap="none" rtlCol="0">
            <a:spAutoFit/>
          </a:bodyPr>
          <a:lstStyle/>
          <a:p>
            <a:r>
              <a:rPr lang="en-US" sz="4000" b="1" dirty="0" smtClean="0"/>
              <a:t>Safety</a:t>
            </a:r>
            <a:endParaRPr lang="en-US" sz="4000" b="1" dirty="0"/>
          </a:p>
        </p:txBody>
      </p:sp>
      <p:pic>
        <p:nvPicPr>
          <p:cNvPr id="40962" name="Picture 2" descr="C:\Users\snk\Desktop\NSS talk\download (25).jpg"/>
          <p:cNvPicPr>
            <a:picLocks noChangeAspect="1" noChangeArrowheads="1"/>
          </p:cNvPicPr>
          <p:nvPr/>
        </p:nvPicPr>
        <p:blipFill>
          <a:blip r:embed="rId2"/>
          <a:srcRect/>
          <a:stretch>
            <a:fillRect/>
          </a:stretch>
        </p:blipFill>
        <p:spPr bwMode="auto">
          <a:xfrm>
            <a:off x="3124200" y="457200"/>
            <a:ext cx="3014289" cy="2819400"/>
          </a:xfrm>
          <a:prstGeom prst="rect">
            <a:avLst/>
          </a:prstGeom>
          <a:noFill/>
        </p:spPr>
      </p:pic>
      <p:pic>
        <p:nvPicPr>
          <p:cNvPr id="40963" name="Picture 3" descr="C:\Users\snk\Desktop\NSS talk\images (21).jpg"/>
          <p:cNvPicPr>
            <a:picLocks noChangeAspect="1" noChangeArrowheads="1"/>
          </p:cNvPicPr>
          <p:nvPr/>
        </p:nvPicPr>
        <p:blipFill>
          <a:blip r:embed="rId3"/>
          <a:srcRect t="13115"/>
          <a:stretch>
            <a:fillRect/>
          </a:stretch>
        </p:blipFill>
        <p:spPr bwMode="auto">
          <a:xfrm>
            <a:off x="6524625" y="3657600"/>
            <a:ext cx="2619375" cy="1514475"/>
          </a:xfrm>
          <a:prstGeom prst="rect">
            <a:avLst/>
          </a:prstGeom>
          <a:noFill/>
        </p:spPr>
      </p:pic>
      <p:pic>
        <p:nvPicPr>
          <p:cNvPr id="40964" name="Picture 4" descr="C:\Users\snk\Desktop\NSS talk\images (22).jpg"/>
          <p:cNvPicPr>
            <a:picLocks noChangeAspect="1" noChangeArrowheads="1"/>
          </p:cNvPicPr>
          <p:nvPr/>
        </p:nvPicPr>
        <p:blipFill>
          <a:blip r:embed="rId4"/>
          <a:srcRect/>
          <a:stretch>
            <a:fillRect/>
          </a:stretch>
        </p:blipFill>
        <p:spPr bwMode="auto">
          <a:xfrm>
            <a:off x="3371850" y="3657600"/>
            <a:ext cx="3028950" cy="1514475"/>
          </a:xfrm>
          <a:prstGeom prst="rect">
            <a:avLst/>
          </a:prstGeom>
          <a:noFill/>
        </p:spPr>
      </p:pic>
      <p:pic>
        <p:nvPicPr>
          <p:cNvPr id="40965" name="Picture 5" descr="C:\Users\snk\Desktop\NSS talk\download (26).jpg"/>
          <p:cNvPicPr>
            <a:picLocks noChangeAspect="1" noChangeArrowheads="1"/>
          </p:cNvPicPr>
          <p:nvPr/>
        </p:nvPicPr>
        <p:blipFill>
          <a:blip r:embed="rId5"/>
          <a:srcRect/>
          <a:stretch>
            <a:fillRect/>
          </a:stretch>
        </p:blipFill>
        <p:spPr bwMode="auto">
          <a:xfrm>
            <a:off x="457200" y="3657600"/>
            <a:ext cx="2876550" cy="15906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374257" cy="646331"/>
          </a:xfrm>
          <a:prstGeom prst="rect">
            <a:avLst/>
          </a:prstGeom>
          <a:noFill/>
        </p:spPr>
        <p:txBody>
          <a:bodyPr wrap="none" rtlCol="0">
            <a:spAutoFit/>
          </a:bodyPr>
          <a:lstStyle/>
          <a:p>
            <a:r>
              <a:rPr lang="en-US" sz="3600" b="1" dirty="0" smtClean="0"/>
              <a:t>Fire Extinguisher</a:t>
            </a:r>
            <a:endParaRPr lang="en-US" sz="3600" b="1" dirty="0"/>
          </a:p>
        </p:txBody>
      </p:sp>
      <p:pic>
        <p:nvPicPr>
          <p:cNvPr id="43010" name="Picture 2" descr="C:\Users\snk\Desktop\NSS talk\download (27).jpg"/>
          <p:cNvPicPr>
            <a:picLocks noChangeAspect="1" noChangeArrowheads="1"/>
          </p:cNvPicPr>
          <p:nvPr/>
        </p:nvPicPr>
        <p:blipFill>
          <a:blip r:embed="rId2"/>
          <a:srcRect/>
          <a:stretch>
            <a:fillRect/>
          </a:stretch>
        </p:blipFill>
        <p:spPr bwMode="auto">
          <a:xfrm>
            <a:off x="1447800" y="762000"/>
            <a:ext cx="3371762" cy="3153760"/>
          </a:xfrm>
          <a:prstGeom prst="rect">
            <a:avLst/>
          </a:prstGeom>
          <a:noFill/>
        </p:spPr>
      </p:pic>
      <p:pic>
        <p:nvPicPr>
          <p:cNvPr id="43011" name="Picture 3" descr="C:\Users\snk\Desktop\NSS talk\download (28).jpg"/>
          <p:cNvPicPr>
            <a:picLocks noChangeAspect="1" noChangeArrowheads="1"/>
          </p:cNvPicPr>
          <p:nvPr/>
        </p:nvPicPr>
        <p:blipFill>
          <a:blip r:embed="rId3"/>
          <a:srcRect/>
          <a:stretch>
            <a:fillRect/>
          </a:stretch>
        </p:blipFill>
        <p:spPr bwMode="auto">
          <a:xfrm>
            <a:off x="4953000" y="533400"/>
            <a:ext cx="3276600" cy="3276600"/>
          </a:xfrm>
          <a:prstGeom prst="rect">
            <a:avLst/>
          </a:prstGeom>
          <a:noFill/>
        </p:spPr>
      </p:pic>
      <p:sp>
        <p:nvSpPr>
          <p:cNvPr id="5" name="Rectangle 4"/>
          <p:cNvSpPr/>
          <p:nvPr/>
        </p:nvSpPr>
        <p:spPr>
          <a:xfrm>
            <a:off x="152400" y="3967877"/>
            <a:ext cx="8763000" cy="2646878"/>
          </a:xfrm>
          <a:prstGeom prst="rect">
            <a:avLst/>
          </a:prstGeom>
        </p:spPr>
        <p:txBody>
          <a:bodyPr wrap="square">
            <a:spAutoFit/>
          </a:bodyPr>
          <a:lstStyle/>
          <a:p>
            <a:r>
              <a:rPr lang="en-US" sz="2000" b="1" dirty="0" smtClean="0"/>
              <a:t>Water Extinguishers</a:t>
            </a:r>
          </a:p>
          <a:p>
            <a:r>
              <a:rPr lang="en-US" dirty="0" smtClean="0"/>
              <a:t>Water extinguishers are filled with regular tap water and typically pressurized with air. The most common way to remove heat is to spray water on the fire; however, depending on the type of fire, this approach is not always the best option.</a:t>
            </a:r>
          </a:p>
          <a:p>
            <a:endParaRPr lang="en-US" dirty="0" smtClean="0"/>
          </a:p>
          <a:p>
            <a:r>
              <a:rPr lang="en-US" sz="2000" b="1" dirty="0" smtClean="0"/>
              <a:t>Dry Chemical Extinguishers</a:t>
            </a:r>
          </a:p>
          <a:p>
            <a:r>
              <a:rPr lang="en-US" dirty="0" smtClean="0"/>
              <a:t>Dry chemical extinguishers are filled with foam or powder, usually potassium bicarbonate or sodium bicarbonate (baking soda), and pressurized with nitrogen. Baking soda is effective because it decomposes at 158 degrees Fahrenheit and releases carbon dioxide,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snk\Desktop\NSS talk\images (23).jpg"/>
          <p:cNvPicPr>
            <a:picLocks noChangeAspect="1" noChangeArrowheads="1"/>
          </p:cNvPicPr>
          <p:nvPr/>
        </p:nvPicPr>
        <p:blipFill>
          <a:blip r:embed="rId2"/>
          <a:srcRect/>
          <a:stretch>
            <a:fillRect/>
          </a:stretch>
        </p:blipFill>
        <p:spPr bwMode="auto">
          <a:xfrm>
            <a:off x="2819400" y="1752600"/>
            <a:ext cx="3886200" cy="2619271"/>
          </a:xfrm>
          <a:prstGeom prst="rect">
            <a:avLst/>
          </a:prstGeom>
          <a:noFill/>
        </p:spPr>
      </p:pic>
      <p:pic>
        <p:nvPicPr>
          <p:cNvPr id="41987" name="Picture 3" descr="C:\Users\snk\Desktop\NSS talk\images (24).jpg"/>
          <p:cNvPicPr>
            <a:picLocks noChangeAspect="1" noChangeArrowheads="1"/>
          </p:cNvPicPr>
          <p:nvPr/>
        </p:nvPicPr>
        <p:blipFill>
          <a:blip r:embed="rId3"/>
          <a:srcRect/>
          <a:stretch>
            <a:fillRect/>
          </a:stretch>
        </p:blipFill>
        <p:spPr bwMode="auto">
          <a:xfrm>
            <a:off x="228600" y="0"/>
            <a:ext cx="3778770" cy="2514600"/>
          </a:xfrm>
          <a:prstGeom prst="rect">
            <a:avLst/>
          </a:prstGeom>
          <a:noFill/>
        </p:spPr>
      </p:pic>
      <p:pic>
        <p:nvPicPr>
          <p:cNvPr id="41988" name="Picture 4" descr="C:\Users\snk\Desktop\NSS talk\images (25).jpg"/>
          <p:cNvPicPr>
            <a:picLocks noChangeAspect="1" noChangeArrowheads="1"/>
          </p:cNvPicPr>
          <p:nvPr/>
        </p:nvPicPr>
        <p:blipFill>
          <a:blip r:embed="rId4"/>
          <a:srcRect/>
          <a:stretch>
            <a:fillRect/>
          </a:stretch>
        </p:blipFill>
        <p:spPr bwMode="auto">
          <a:xfrm>
            <a:off x="5953125" y="4392893"/>
            <a:ext cx="3190875" cy="2465107"/>
          </a:xfrm>
          <a:prstGeom prst="rect">
            <a:avLst/>
          </a:prstGeom>
          <a:ln>
            <a:noFill/>
          </a:ln>
          <a:effectLst>
            <a:softEdge rad="112500"/>
          </a:effectLst>
        </p:spPr>
      </p:pic>
      <p:sp>
        <p:nvSpPr>
          <p:cNvPr id="5" name="TextBox 4"/>
          <p:cNvSpPr txBox="1"/>
          <p:nvPr/>
        </p:nvSpPr>
        <p:spPr>
          <a:xfrm>
            <a:off x="5997614" y="358914"/>
            <a:ext cx="2917786" cy="707886"/>
          </a:xfrm>
          <a:prstGeom prst="rect">
            <a:avLst/>
          </a:prstGeom>
          <a:noFill/>
        </p:spPr>
        <p:txBody>
          <a:bodyPr wrap="none" rtlCol="0">
            <a:spAutoFit/>
          </a:bodyPr>
          <a:lstStyle/>
          <a:p>
            <a:r>
              <a:rPr lang="en-US" sz="4000" b="1" dirty="0" smtClean="0"/>
              <a:t>Airbag in Car</a:t>
            </a:r>
            <a:endParaRPr lang="en-US" sz="4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snk\Desktop\NSS talk\download (29).jpg"/>
          <p:cNvPicPr>
            <a:picLocks noChangeAspect="1" noChangeArrowheads="1"/>
          </p:cNvPicPr>
          <p:nvPr/>
        </p:nvPicPr>
        <p:blipFill>
          <a:blip r:embed="rId2"/>
          <a:srcRect/>
          <a:stretch>
            <a:fillRect/>
          </a:stretch>
        </p:blipFill>
        <p:spPr bwMode="auto">
          <a:xfrm>
            <a:off x="2667000" y="1905000"/>
            <a:ext cx="3730283" cy="2819400"/>
          </a:xfrm>
          <a:prstGeom prst="rect">
            <a:avLst/>
          </a:prstGeom>
          <a:noFill/>
        </p:spPr>
      </p:pic>
      <p:sp>
        <p:nvSpPr>
          <p:cNvPr id="3" name="Rectangle 2"/>
          <p:cNvSpPr/>
          <p:nvPr/>
        </p:nvSpPr>
        <p:spPr>
          <a:xfrm>
            <a:off x="533400" y="736937"/>
            <a:ext cx="8382000" cy="1015663"/>
          </a:xfrm>
          <a:prstGeom prst="rect">
            <a:avLst/>
          </a:prstGeom>
        </p:spPr>
        <p:txBody>
          <a:bodyPr wrap="square">
            <a:spAutoFit/>
          </a:bodyPr>
          <a:lstStyle/>
          <a:p>
            <a:r>
              <a:rPr lang="en-US" sz="2000" dirty="0"/>
              <a:t>Liquefied petroleum gas or liquid petroleum gas (LPG or LP gas), also referred to as simply propane or butane, are flammable mixtures of hydrocarbon gases used as fuel in heating appliances, cooking equipment, and vehicles</a:t>
            </a:r>
          </a:p>
        </p:txBody>
      </p:sp>
      <p:sp>
        <p:nvSpPr>
          <p:cNvPr id="4" name="TextBox 3"/>
          <p:cNvSpPr txBox="1"/>
          <p:nvPr/>
        </p:nvSpPr>
        <p:spPr>
          <a:xfrm>
            <a:off x="76200" y="76200"/>
            <a:ext cx="920445" cy="646331"/>
          </a:xfrm>
          <a:prstGeom prst="rect">
            <a:avLst/>
          </a:prstGeom>
          <a:noFill/>
        </p:spPr>
        <p:txBody>
          <a:bodyPr wrap="none" rtlCol="0">
            <a:spAutoFit/>
          </a:bodyPr>
          <a:lstStyle/>
          <a:p>
            <a:r>
              <a:rPr lang="en-US" sz="3600" b="1" dirty="0" smtClean="0"/>
              <a:t>LPG</a:t>
            </a:r>
            <a:endParaRPr lang="en-US" sz="3600" b="1" dirty="0"/>
          </a:p>
        </p:txBody>
      </p:sp>
      <p:sp>
        <p:nvSpPr>
          <p:cNvPr id="5" name="Rectangle 4"/>
          <p:cNvSpPr/>
          <p:nvPr/>
        </p:nvSpPr>
        <p:spPr>
          <a:xfrm>
            <a:off x="914400" y="4964668"/>
            <a:ext cx="5124993" cy="523220"/>
          </a:xfrm>
          <a:prstGeom prst="rect">
            <a:avLst/>
          </a:prstGeom>
        </p:spPr>
        <p:txBody>
          <a:bodyPr wrap="none">
            <a:spAutoFit/>
          </a:bodyPr>
          <a:lstStyle/>
          <a:p>
            <a:r>
              <a:rPr lang="en-US" sz="2800" b="1" dirty="0"/>
              <a:t>E</a:t>
            </a:r>
            <a:r>
              <a:rPr lang="en-US" sz="2800" b="1" dirty="0" smtClean="0"/>
              <a:t>thyl </a:t>
            </a:r>
            <a:r>
              <a:rPr lang="en-US" sz="2800" b="1" dirty="0" err="1" smtClean="0"/>
              <a:t>merceptane</a:t>
            </a:r>
            <a:r>
              <a:rPr lang="en-US" sz="2800" b="1" dirty="0" smtClean="0"/>
              <a:t> or ethane-</a:t>
            </a:r>
            <a:r>
              <a:rPr lang="en-US" sz="2800" b="1" dirty="0" err="1" smtClean="0"/>
              <a:t>thiol</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667000"/>
            <a:ext cx="8308685" cy="830997"/>
          </a:xfrm>
          <a:prstGeom prst="rect">
            <a:avLst/>
          </a:prstGeom>
          <a:noFill/>
        </p:spPr>
        <p:txBody>
          <a:bodyPr wrap="none" rtlCol="0">
            <a:spAutoFit/>
          </a:bodyPr>
          <a:lstStyle/>
          <a:p>
            <a:r>
              <a:rPr lang="en-US" sz="4800" b="1" dirty="0" smtClean="0">
                <a:latin typeface="Aharoni" pitchFamily="2" charset="-79"/>
                <a:cs typeface="Aharoni" pitchFamily="2" charset="-79"/>
              </a:rPr>
              <a:t>Chemistry in Food Materials</a:t>
            </a:r>
            <a:endParaRPr lang="en-US" sz="4800"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2387320" cy="646331"/>
          </a:xfrm>
          <a:prstGeom prst="rect">
            <a:avLst/>
          </a:prstGeom>
          <a:noFill/>
        </p:spPr>
        <p:txBody>
          <a:bodyPr wrap="none" rtlCol="0">
            <a:spAutoFit/>
          </a:bodyPr>
          <a:lstStyle/>
          <a:p>
            <a:r>
              <a:rPr lang="en-US" sz="3600" b="1" dirty="0" smtClean="0"/>
              <a:t>Rocket Fuel</a:t>
            </a:r>
            <a:endParaRPr lang="en-US" sz="3600" b="1" dirty="0"/>
          </a:p>
        </p:txBody>
      </p:sp>
      <p:pic>
        <p:nvPicPr>
          <p:cNvPr id="44034" name="Picture 2" descr="http://upload.wikimedia.org/wikipedia/commons/thumb/d/d3/Atlantis_taking_off_on_STS-27.jpg/220px-Atlantis_taking_off_on_STS-27.jpg"/>
          <p:cNvPicPr>
            <a:picLocks noChangeAspect="1" noChangeArrowheads="1"/>
          </p:cNvPicPr>
          <p:nvPr/>
        </p:nvPicPr>
        <p:blipFill>
          <a:blip r:embed="rId2"/>
          <a:srcRect/>
          <a:stretch>
            <a:fillRect/>
          </a:stretch>
        </p:blipFill>
        <p:spPr bwMode="auto">
          <a:xfrm>
            <a:off x="5791200" y="76200"/>
            <a:ext cx="3200400" cy="2051167"/>
          </a:xfrm>
          <a:prstGeom prst="rect">
            <a:avLst/>
          </a:prstGeom>
          <a:noFill/>
        </p:spPr>
      </p:pic>
      <p:sp>
        <p:nvSpPr>
          <p:cNvPr id="4" name="Rectangle 3"/>
          <p:cNvSpPr/>
          <p:nvPr/>
        </p:nvSpPr>
        <p:spPr>
          <a:xfrm>
            <a:off x="152400" y="1295400"/>
            <a:ext cx="8991600" cy="5355312"/>
          </a:xfrm>
          <a:prstGeom prst="rect">
            <a:avLst/>
          </a:prstGeom>
        </p:spPr>
        <p:txBody>
          <a:bodyPr wrap="square">
            <a:spAutoFit/>
          </a:bodyPr>
          <a:lstStyle/>
          <a:p>
            <a:r>
              <a:rPr lang="en-US" b="1" dirty="0" smtClean="0"/>
              <a:t>Liquid propellants</a:t>
            </a:r>
          </a:p>
          <a:p>
            <a:r>
              <a:rPr lang="en-US" dirty="0" smtClean="0"/>
              <a:t> The most common liquid propellants in use today:</a:t>
            </a:r>
          </a:p>
          <a:p>
            <a:endParaRPr lang="en-US" dirty="0" smtClean="0"/>
          </a:p>
          <a:p>
            <a:r>
              <a:rPr lang="en-US" b="1" dirty="0" smtClean="0"/>
              <a:t>Liquid Oxygen and kerosene</a:t>
            </a:r>
            <a:r>
              <a:rPr lang="en-US" dirty="0" smtClean="0"/>
              <a:t> . Used for the first stages of the Saturn V, Atlas V and Falcon, the Russian Soyuz.</a:t>
            </a:r>
          </a:p>
          <a:p>
            <a:r>
              <a:rPr lang="en-US" dirty="0" smtClean="0"/>
              <a:t>Liquid Oxygen and liquid hydrogen, used in the Space Shuttle orbiter, the Centaur upper stage of the Atlas V, Saturn V upper stages, the newer Delta IV rocket, the H-IIA rocket, and most stages of the European </a:t>
            </a:r>
            <a:r>
              <a:rPr lang="en-US" dirty="0" err="1" smtClean="0"/>
              <a:t>Ariane</a:t>
            </a:r>
            <a:r>
              <a:rPr lang="en-US" dirty="0" smtClean="0"/>
              <a:t> 5 rocket.</a:t>
            </a:r>
          </a:p>
          <a:p>
            <a:endParaRPr lang="en-US" dirty="0" smtClean="0"/>
          </a:p>
          <a:p>
            <a:r>
              <a:rPr lang="en-US" b="1" dirty="0" smtClean="0"/>
              <a:t>Nitrogen </a:t>
            </a:r>
            <a:r>
              <a:rPr lang="en-US" b="1" dirty="0" err="1" smtClean="0"/>
              <a:t>tetroxide</a:t>
            </a:r>
            <a:r>
              <a:rPr lang="en-US" b="1" dirty="0" smtClean="0"/>
              <a:t> (N</a:t>
            </a:r>
            <a:r>
              <a:rPr lang="en-US" b="1" baseline="-25000" dirty="0" smtClean="0"/>
              <a:t>2</a:t>
            </a:r>
            <a:r>
              <a:rPr lang="en-US" b="1" dirty="0" smtClean="0"/>
              <a:t>O</a:t>
            </a:r>
            <a:r>
              <a:rPr lang="en-US" b="1" baseline="-25000" dirty="0" smtClean="0"/>
              <a:t>4</a:t>
            </a:r>
            <a:r>
              <a:rPr lang="en-US" b="1" dirty="0" smtClean="0"/>
              <a:t>) and hydrazine (N</a:t>
            </a:r>
            <a:r>
              <a:rPr lang="en-US" b="1" baseline="-25000" dirty="0" smtClean="0"/>
              <a:t>2</a:t>
            </a:r>
            <a:r>
              <a:rPr lang="en-US" b="1" dirty="0" smtClean="0"/>
              <a:t>H</a:t>
            </a:r>
            <a:r>
              <a:rPr lang="en-US" b="1" baseline="-25000" dirty="0" smtClean="0"/>
              <a:t>4</a:t>
            </a:r>
            <a:r>
              <a:rPr lang="en-US" dirty="0" smtClean="0"/>
              <a:t>). Used in military, orbital, and deep space rockets because both liquids are storable for long periods at reasonable temperatures and pressures. The main fuel for the Proton rocket, Long March rockets, PSLV, and </a:t>
            </a:r>
            <a:r>
              <a:rPr lang="en-US" dirty="0" err="1" smtClean="0"/>
              <a:t>Fregat</a:t>
            </a:r>
            <a:r>
              <a:rPr lang="en-US" dirty="0" smtClean="0"/>
              <a:t> and </a:t>
            </a:r>
            <a:r>
              <a:rPr lang="en-US" dirty="0" err="1" smtClean="0"/>
              <a:t>Briz</a:t>
            </a:r>
            <a:r>
              <a:rPr lang="en-US" dirty="0" smtClean="0"/>
              <a:t>-M upper stages. The major inconvenience is that these propellants are highly toxic, hence they require careful handling.</a:t>
            </a:r>
          </a:p>
          <a:p>
            <a:r>
              <a:rPr lang="en-US" b="1" dirty="0" smtClean="0"/>
              <a:t>Hydrogen peroxide, hydrazine, and nitrous oxide </a:t>
            </a:r>
            <a:r>
              <a:rPr lang="en-US" dirty="0" smtClean="0"/>
              <a:t>are primarily used for attitude control and spacecraft station-keeping where their long-term storability, simplicity of use, and ability to provide the tiny impulses needed, outweighs their lower specific impulse as compared to bipropellants. Hydrogen peroxide is also used to drive the </a:t>
            </a:r>
            <a:r>
              <a:rPr lang="en-US" dirty="0" err="1" smtClean="0"/>
              <a:t>turbopumps</a:t>
            </a:r>
            <a:r>
              <a:rPr lang="en-US" dirty="0" smtClean="0"/>
              <a:t> on the first stage of the Soyuz launch vehicle.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snk\Desktop\NSS talk\images (26).jpg"/>
          <p:cNvPicPr>
            <a:picLocks noChangeAspect="1" noChangeArrowheads="1"/>
          </p:cNvPicPr>
          <p:nvPr/>
        </p:nvPicPr>
        <p:blipFill>
          <a:blip r:embed="rId2"/>
          <a:srcRect/>
          <a:stretch>
            <a:fillRect/>
          </a:stretch>
        </p:blipFill>
        <p:spPr bwMode="auto">
          <a:xfrm>
            <a:off x="2590800" y="2438400"/>
            <a:ext cx="4296728" cy="2338355"/>
          </a:xfrm>
          <a:prstGeom prst="rect">
            <a:avLst/>
          </a:prstGeom>
          <a:noFill/>
        </p:spPr>
      </p:pic>
      <p:pic>
        <p:nvPicPr>
          <p:cNvPr id="45059" name="Picture 3" descr="C:\Users\snk\Desktop\NSS talk\images (27).jpg"/>
          <p:cNvPicPr>
            <a:picLocks noChangeAspect="1" noChangeArrowheads="1"/>
          </p:cNvPicPr>
          <p:nvPr/>
        </p:nvPicPr>
        <p:blipFill>
          <a:blip r:embed="rId3"/>
          <a:srcRect/>
          <a:stretch>
            <a:fillRect/>
          </a:stretch>
        </p:blipFill>
        <p:spPr bwMode="auto">
          <a:xfrm>
            <a:off x="6400800" y="0"/>
            <a:ext cx="2743200" cy="2245442"/>
          </a:xfrm>
          <a:prstGeom prst="rect">
            <a:avLst/>
          </a:prstGeom>
          <a:noFill/>
        </p:spPr>
      </p:pic>
      <p:pic>
        <p:nvPicPr>
          <p:cNvPr id="45061" name="Picture 5" descr="https://encrypted-tbn1.gstatic.com/images?q=tbn:ANd9GcStTRjlo-qyJxMry0AtZkYuNXTq1u1jK6G0SGReGNsRd0TJCPCf"/>
          <p:cNvPicPr>
            <a:picLocks noChangeAspect="1" noChangeArrowheads="1"/>
          </p:cNvPicPr>
          <p:nvPr/>
        </p:nvPicPr>
        <p:blipFill>
          <a:blip r:embed="rId4"/>
          <a:srcRect/>
          <a:stretch>
            <a:fillRect/>
          </a:stretch>
        </p:blipFill>
        <p:spPr bwMode="auto">
          <a:xfrm>
            <a:off x="5943600" y="4612942"/>
            <a:ext cx="3200400" cy="2245058"/>
          </a:xfrm>
          <a:prstGeom prst="rect">
            <a:avLst/>
          </a:prstGeom>
          <a:noFill/>
        </p:spPr>
      </p:pic>
      <p:pic>
        <p:nvPicPr>
          <p:cNvPr id="45062" name="Picture 6" descr="C:\Users\snk\Desktop\NSS talk\images (28).jpg"/>
          <p:cNvPicPr>
            <a:picLocks noChangeAspect="1" noChangeArrowheads="1"/>
          </p:cNvPicPr>
          <p:nvPr/>
        </p:nvPicPr>
        <p:blipFill>
          <a:blip r:embed="rId5"/>
          <a:srcRect b="9375"/>
          <a:stretch>
            <a:fillRect/>
          </a:stretch>
        </p:blipFill>
        <p:spPr bwMode="auto">
          <a:xfrm>
            <a:off x="0" y="0"/>
            <a:ext cx="3310160" cy="2209800"/>
          </a:xfrm>
          <a:prstGeom prst="rect">
            <a:avLst/>
          </a:prstGeom>
          <a:noFill/>
        </p:spPr>
      </p:pic>
      <p:pic>
        <p:nvPicPr>
          <p:cNvPr id="45063" name="Picture 7" descr="C:\Users\snk\Desktop\NSS talk\images (29).jpg"/>
          <p:cNvPicPr>
            <a:picLocks noChangeAspect="1" noChangeArrowheads="1"/>
          </p:cNvPicPr>
          <p:nvPr/>
        </p:nvPicPr>
        <p:blipFill>
          <a:blip r:embed="rId6"/>
          <a:srcRect/>
          <a:stretch>
            <a:fillRect/>
          </a:stretch>
        </p:blipFill>
        <p:spPr bwMode="auto">
          <a:xfrm>
            <a:off x="0" y="4876800"/>
            <a:ext cx="2645004" cy="1981200"/>
          </a:xfrm>
          <a:prstGeom prst="rect">
            <a:avLst/>
          </a:prstGeom>
          <a:noFill/>
        </p:spPr>
      </p:pic>
      <p:sp>
        <p:nvSpPr>
          <p:cNvPr id="7" name="Rectangle 6"/>
          <p:cNvSpPr/>
          <p:nvPr/>
        </p:nvSpPr>
        <p:spPr>
          <a:xfrm>
            <a:off x="3352800" y="649069"/>
            <a:ext cx="2971800" cy="646331"/>
          </a:xfrm>
          <a:prstGeom prst="rect">
            <a:avLst/>
          </a:prstGeom>
        </p:spPr>
        <p:txBody>
          <a:bodyPr wrap="square">
            <a:spAutoFit/>
          </a:bodyPr>
          <a:lstStyle/>
          <a:p>
            <a:pPr algn="ctr"/>
            <a:r>
              <a:rPr lang="en-US" b="1" dirty="0" smtClean="0"/>
              <a:t>Principal components include</a:t>
            </a:r>
          </a:p>
          <a:p>
            <a:pPr algn="ctr"/>
            <a:r>
              <a:rPr lang="en-US" b="1" dirty="0" smtClean="0"/>
              <a:t> n-</a:t>
            </a:r>
            <a:r>
              <a:rPr lang="en-US" b="1" dirty="0" err="1" smtClean="0"/>
              <a:t>heptane</a:t>
            </a:r>
            <a:r>
              <a:rPr lang="en-US" b="1" dirty="0" smtClean="0"/>
              <a:t> and isooctane. </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5371" y="2057400"/>
            <a:ext cx="3166829" cy="92333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0000"/>
                </a:solidFill>
                <a:effectLst>
                  <a:outerShdw blurRad="50800" dist="39000" dir="5460000" algn="tl">
                    <a:srgbClr val="000000">
                      <a:alpha val="38000"/>
                    </a:srgbClr>
                  </a:outerShdw>
                </a:effectLst>
              </a:rPr>
              <a:t>Thank you</a:t>
            </a:r>
            <a:endParaRPr lang="en-US" sz="5400" b="1" dirty="0">
              <a:ln w="11430"/>
              <a:solidFill>
                <a:srgbClr val="FF0000"/>
              </a:solidFill>
              <a:effectLst>
                <a:outerShdw blurRad="50800" dist="39000" dir="5460000" algn="tl">
                  <a:srgbClr val="000000">
                    <a:alpha val="38000"/>
                  </a:srgbClr>
                </a:outerShdw>
              </a:effectLst>
            </a:endParaRPr>
          </a:p>
        </p:txBody>
      </p:sp>
      <p:pic>
        <p:nvPicPr>
          <p:cNvPr id="3" name="Picture 2" descr="Free-3D-Twitter-Background45.jpg"/>
          <p:cNvPicPr>
            <a:picLocks noChangeAspect="1"/>
          </p:cNvPicPr>
          <p:nvPr/>
        </p:nvPicPr>
        <p:blipFill>
          <a:blip r:embed="rId2"/>
          <a:srcRect t="14128"/>
          <a:stretch>
            <a:fillRect/>
          </a:stretch>
        </p:blipFill>
        <p:spPr>
          <a:xfrm>
            <a:off x="91440" y="3886200"/>
            <a:ext cx="9052560" cy="28956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24" y="228600"/>
            <a:ext cx="4183196" cy="584775"/>
          </a:xfrm>
          <a:prstGeom prst="rect">
            <a:avLst/>
          </a:prstGeom>
          <a:noFill/>
        </p:spPr>
        <p:txBody>
          <a:bodyPr wrap="none" rtlCol="0">
            <a:spAutoFit/>
          </a:bodyPr>
          <a:lstStyle/>
          <a:p>
            <a:r>
              <a:rPr lang="en-US" sz="3200" b="1" dirty="0" err="1" smtClean="0">
                <a:solidFill>
                  <a:srgbClr val="0070C0"/>
                </a:solidFill>
              </a:rPr>
              <a:t>Colour</a:t>
            </a:r>
            <a:r>
              <a:rPr lang="en-US" sz="3200" b="1" dirty="0" smtClean="0">
                <a:solidFill>
                  <a:srgbClr val="0070C0"/>
                </a:solidFill>
              </a:rPr>
              <a:t> in Food material</a:t>
            </a:r>
            <a:endParaRPr lang="en-US" sz="3200" b="1" dirty="0">
              <a:solidFill>
                <a:srgbClr val="0070C0"/>
              </a:solidFill>
            </a:endParaRPr>
          </a:p>
        </p:txBody>
      </p:sp>
      <p:pic>
        <p:nvPicPr>
          <p:cNvPr id="1030" name="Picture 6" descr="https://encrypted-tbn2.gstatic.com/images?q=tbn:ANd9GcQLPpW9vpQTRNabdvK9aKL6dNwHYqw7AI1FVKF4khUzqA_kk6g5eA"/>
          <p:cNvPicPr>
            <a:picLocks noChangeAspect="1" noChangeArrowheads="1"/>
          </p:cNvPicPr>
          <p:nvPr/>
        </p:nvPicPr>
        <p:blipFill>
          <a:blip r:embed="rId2"/>
          <a:srcRect/>
          <a:stretch>
            <a:fillRect/>
          </a:stretch>
        </p:blipFill>
        <p:spPr bwMode="auto">
          <a:xfrm>
            <a:off x="0" y="914400"/>
            <a:ext cx="3017520" cy="1989813"/>
          </a:xfrm>
          <a:prstGeom prst="ellipse">
            <a:avLst/>
          </a:prstGeom>
          <a:ln>
            <a:noFill/>
          </a:ln>
          <a:effectLst>
            <a:softEdge rad="112500"/>
          </a:effectLst>
        </p:spPr>
      </p:pic>
      <p:sp>
        <p:nvSpPr>
          <p:cNvPr id="1034" name="AutoShape 10" descr="data:image/jpeg;base64,/9j/4AAQSkZJRgABAQAAAQABAAD/2wCEAAkGBxQTEhUUExQVFhUVGRgYFxcXGBgXGBgZGBcXGBcXGBcYHSggGBwlHBUUITEhJSkrLi4uFx8zODMsNygtLisBCgoKDg0OGxAQGywkICQsLCwsNDQsLCwsLCwsLCwsLCwsLCwsLCwsLCwsLCwsLCwsLCwsLCwsLCwsLCwsLCwsLP/AABEIAKwBJAMBEQACEQEDEQH/xAAbAAACAwEBAQAAAAAAAAAAAAADBAIFBgEHAP/EADwQAAEDAgQDBgQFAwQBBQAAAAEAAhEDIQQSMUEFUWEGEyJxgZEyobHBFELR4fBSYvEVI0OCBxYzU3LC/8QAGgEAAgMBAQAAAAAAAAAAAAAAAgMAAQQFBv/EADMRAAICAQMDAgMIAgMBAQEAAAECABEDEiExBEFREyJhcYEFMpGhwdHh8BSxI0LxorJS/9oADAMBAAIRAxEAPwC2w3/jnDj4i4+qoYliggllh+w+Fb/xg+d0WhZegSwZ2Yww/wCJvsFekS6EFi+H4SkPExk7NABJ8gk5s+LCLc1HYunfKaQRWs1rA12SjSa7TMMzo5wFz8vXMoDABQfO5/ATdj6HGSV3JHjj852lj9BTOHeTtDmHQnfySh9pOa0lTfzH+48/Z+MfeDD8DJf+pKbaTnOp5XCWiIILo9wn4/tVGxlmFH9YB+ynOQKpsfhtMvwztHUZWzvJcD8Tdj5DQLBi63ImXW5JHcTrZ/svG2LQgAPYx/E8SdWMkZp+Fs+FvLzPmsvU9Vl6nJXbsIOLpE6dfHk9zBuqObP+61vMNv6WS/SOMbuB8v4himOyE/E/zBUazgdC5vIzB/hWcMFPmObGGHgxptelYtzUnASbS1zp0A5ea14+pGOjjYrtv3BPy8TM/Ts+zgMPzAh6PG2geNgnm3f02XTwfbKkVlXf4TBl+yDf/GfxlNjuIF5k6bAaD91zep6rJ1Db7DxOt0vRJhWhz3MhhsQZIG4j0WJhpE1FBW8LXpjL9/sgRt5BzKtzQeS1C4Vwb3xoiAvmXUZwOIe0+A3g8piL6qLata8xWVEYe7iEdiGgZnHz5pq9X1V6VYzNk6TBuSohzx2lla6mwNqDcH6hdjqWb0/jOH0wBf4SVXiIqsjY+46A7BebKsprxO+iD70rDWYww4gTpK1jN1DD2kwWwYB94DeOZ2OAi457eiys2QklzvHogQUuwg8ZhmtiDcibbJuLI6kFTBKLlBDixEjiCLASUxgXOpjLXGqilFCDzvU9o4l6AYOq5xBhxaVsw9Zkx97Ex5/s/FkHFGUWL4piaLrukbEiQV2cPUjKLE8/1HS5MDUeIbDdrjpUZ6t/RaA8z6pe4Di1CtZr4PI2KIEGXdywNBXLqROHUqVUg6gpLqRNBSSpA0FJKkO6UkqeximqiZNrFJIhx3Hd1TOUjObNHLrCxdf1Y6fEW7nYTV0fT+tko8d5h6tUnW5NyTr7rx7O2RizGzPUY8Sr93iQpVGyM0ke9ukqqJoHiOKkDaNY6s52Ysa91Jtw5wi2kmFqyLkyXRJUcbRGJUQjVQYyhxD52QoKm4CRoZM3jnLfSJmLa9YTV+Mptde3mP4egzLeqGiRsTrqTHIJaUxomv7+kU5a9luDqBmaA/M2figj1hUygNQO0JdRWytHxLqtx0mk2mGU/DbO2QXDqNpsjy5w2MYwoFd/Mxr0YGQuSd+3iV1bEh20LIEqaVUiI4nFgDLufmnJjJ3hgbw2F4eajC5rgIk33AjTrdQ5ApoynyaTVRepQrNiABr1+QRK2NtoeoHiFdQr5fEHAHmMo0m09Efo1vpgh0ugRc+oMEwRdKexI3EVxNOTY6piGhvGKDUg3DE7oi9SzPnUDvdUHEqI4rhjSczSWn5H0WvH1jgU24mDJ0GNjqXYwNGo9hyuHrso4R/cIeEOh0sI/Uw7a4g+nMFZw7YTYjcuNWFGPBuRoaB8IiyR99r8yxsJXkuMzaDaNfXktHtHEtmMnTpHZCWHeSoamwjZASDCqFp0R+a0+yEse0FvhB47hrDLXZSDFwZHmnY8rI3O8UwXIu4seJmuIdmW/wDG6Omo/ULpYvtBhs4uczN9lIwvHsZmsXhn0nQ4EHY/oV1ceVcgtTOLmwPhOlxNB2f7WupwytL2f1fmH6hPD+YsGpuMPimVGhzCHA7hMh3PnFSS4MqSpAtUkkC1VJPUeOcao4Skatd4a3bdzjyaNSUJMTPJePf+T8RiHFmGHcU/6rGofXRvp7pGTLpG0dixFzvGuAVslHPUcXveSZJJPK5K8p17NmzfKem6TAEQACFNXMbpGmhNw2kw5VUuo33pNMU2vdDj4m6N1tvfYpnqlU0gn4jtFaB6msgbceYtj8O1hInNeMw0jcwoPvEA3GoxYXVSA4dIc4EADQGQXX2HkZVl6JF8SetVAiBoMbDg/NpbLGsiAZ21+SNWXe4bFttNfx8JEOYwtN4EFwO/MSNJUFk8XL9xBjuDq0s2Z7C5h0a12XcbxylUhUN7xY+dReRchWkNH5XC4ltN5b3LHgnUOcIHIA6nzKtzjJGgG/jFp6ig+qRXwEUxOCfmLHRLTB0Meo1QEjESDzGoyMuoS1w4FNkA2AusRZmY/GLI1GUjw9zy6XAnkSLei3IwQCpoKLVGcqUnnUkxpJJgKzlvkylVRxDVsIYBbpF7m/Upa5NzcFTRNwH43uwRIBMg+R1Eeycmr/rDbGrEEzuFJJ0t/NEt6EuWP4eyzajFat6lXWoXtzWpX23hHmSGFdkDyBlJLdRMgAkRruEyjWrtF61LaRzzJNwrWvzAOA/u5z01sgfIGFCQXXuhcQSTIIJEXbb2sEOymEAK4ne7dVe57zeJcecC3TZG+RnOo7wAq41CrAttofRLO/MdUjJnVXtUmmGp0XPOrQObnBo/f0RIl+BBZlQcE/IXA5NrKjtCkMRh4EtPorTJ2MArqlRxXBiowtIk7HqtnT5TjcEGZOp6cZUKn6TH4nhdVglzDA3EELuJ1OJzQO88zl6PNjFsu0JwfjFTDulplu7Tof0K0A1M1z0Xg/FKeIbLDcfE06j9k0EGGDceNNXLqfZFckgWKSTC9sO0L8din1XE5GktpN2awG3qdT+yyu0HGtyvwlismU3N/TijNvw2nFNvUSfVcDM1uZ6TENKCP0mrOTDjEg7XS6Nywp5haOHeQSGmGxmgSRPRMGJms1xzKZ0BAJ54ib5zSRMRY6dFa7DiNoEUDCsxjjY3sAOgAgBVkBbcmD6QHE6+lMnRAGraS9om4AnROBIjBCsQGUYahd0GwQNsIJ+Et8MQwE5QZ0JuOpjfVArBfcwvxMzhmNXUSxsujr87/T9FaAj3HvNGOhOHKGkRLrQZsBuOuyuxLok32kGix0Q3vCreCbYwRAhNOm7lkeJGmBOio3UhuPGrTaPhl067REab3vyVIRp3G8ToyMeaEWxmOLhfbQNH0AsPRFRbn9oaYlSDp4cxMQTsfl5WUZxxIzb1ONYA4ZoQ2SNpdWNpYNogi/ss5Yg7RBJBgKmGyQ4AR8J310PROTJYIuEratjJvw5LCBveNpQjMR7TxJY1WZTVGua7xNd6An6LWpVhsZoDAzS08LTcTJiSACYM9XXn1WcU25Yj+/O/ymJndeBf9/CBPDmayN9zt0VamHcQ/VPiI4qgBcbf4Vo5McpMWqJghARcQUzcQCIjxPBZ6bmglsjULRgy6HDEXM+fD6qFbq55/Xwj2EgtNraGPdejTKrAEGeSyYMiMQQdpzCYp1N4cxxa4bj78wmg1vFT0bs32mZiIY+GVeWzv/r16JytcIGaHIjhSOToqknk9Ni5bNNKIBDsgFKazNCAAz0Gi2wjkvOsd956KM0qcu11geSDnaFwLlkzEtpAZAC9pBL3CcpEHwXj4s1+SaMgx/d3Pn8OPrM5xnL97YePPz+kQFUvcSCSSZJnc7+aWWYGzzNAVVFVxOY2m6Tm+Im86z16q7Oo3zCxaa9vERcUcdDUqpIy80DKBvFsK3hDgig9URYfefU6BBvKIsCu0PUDHWUBGu6z6zcDUbjFDDtzAOdlB31j0VpTEAmh+MF3bSSosyGJotBIac0aHSyI0GIu/EJGYgE7RSQDc/zyRL8I2iRDhkwRoYt6IHYXtAsjYxmnQzjRogXJMSoPcNtqii+g/ODrcPaDqD5fRRn07A3LXKx7SIwTbfdAcp8y/UaFNMAWQWSYFk8wWIqgARHI9UwWRVQkQnmLVcEKhDnOMDYW8rpgy6BQjA2nYR7M1o8vVZ92MVpLGB/E95AOml+SaVIN3L9LRuIanhiDlbJ+aHdzsIJyCrafVqThYiPP7qq08iRGU8TjWR1940/nsr1AHzLJuL1g4IloxikGSogOEOMaG959h5JgrzUByQfbFq2GAPTmFQcww5qAxGFEa+SYmSUGME6jYog28rvJ4TDS3QW+ap33gtQMJieB03NGekCCJBgfojXqMmOjZF8TOyI+2x+Yma4l2RYTmpTTI05e23ot/T/arrs+/wDuY8/2XifdPafy/COcJ46+iRSxYI2bV2PRx+67/TdZjzD2mcfN0+TAacbee01QE3FwVriqnjheuaFji0m14QFTGI4M3HZTFA0YJlwJ8wNpXB6/GRl2G073RsXxjfiXrHCBYb35rEZrN3AuOZ2QC35j9lY9q6jD4FxujSyi1oulFyTcE77RTiNQl0kzNydSStC2SSdzGYwFFCQxFBobTyvDi4S4QQWmTY87QU5gqgEG/PwlIzFm1CgOPjI02Zb6pJNwj7tpbcNqtIJ16Tp8lmyDSdxM2RGB2jYpCVns1BsgT51BpRBqkDMJOpTpwAA6fRNZ8de27lKcl71A4ltgacCBcH6hESjAdjDS7p4li6FwY1+WkyNtUYBUR+N9qk6eIgQdkopZ2kOOzcWq8Xa02k+SYvTFhvCGC+YuePf2/P8AQJg6P4y/REawPEHVTZhAG8yErJhXGNzFtjC8mHxZOgtz5eig0ciRBEamGkg5jbbZMGShVRoNSb6rwQMpN9RpHnshCqd7laRzLRzjA0gaQPNI+9QmYAAmBqUM0RAjWN0QaiRC1aeZZfhQD8TUtlo/eEzeqSODI+EXcc0aaxrcH5olKg+7eT3H7u0o+Idp6bHhgJM28I8I9f8AOq1J0mXIC3A8Q9CqQG7xVvEg7QFX6GmbQkcboDz0SvgIBiPE8b3YBBmSBfluQnYcWs0ZdbbyDK7iJIt0VlFBoQtIimM4mPhEp2PpzyYsgLzAUeMlpa1rTJJ3ja6Y3TXbExbOuoDzL7h/aKo1sXaBEzDhEmAZFhLjbqlgZUB0Gx8v37bxOTp8bGyN/wAP7xDVMYypJEemkrGUYGyIaoVErcZRY9pa8Ag89xyWjG7IQy8yOgYUwsHmZ8MxtCWYeoO61aHRLZ/LcGy7+H7UTR7+Zws32Vk1/wDERp+JmRctgnNYyEq6g2RNp2MrNNFzY8QdfrIsflHouF9poRlB7VPSfZTh8JHcHeaOiVzGnTjeHeBca6pTXcFgTtO1aT3jwmJsDqqUqp3FwgwXmMs4KS2Xbc7RpePVHeSrqok9SLoSJwLWkixjlP3QZGZdrhjKzC5M0Gt635dNZQA2OZQZjOikyfCOomJUOonYya2A90lVYSLSP51QjbmErC4vSo1L/wC4TBFnZRYmLWT1VGHAEJmQdoevQcGk940kRYA/IxCtseMf9hcBMgLVpI/CDoYR7g5wdBAzAbkSJ6CEePCHUkdu3+5b51VgpGx2i1Y1NRB5gyD+6UAvB2jl09pT8X4h3TM7wYBjwjc8+S2dPg9RtKmVnzpgTW3EhgcI6vduhvO0FXlyLh2MYcq6bl5gezlFhGc5urvhH/Ua/NZD1b5DV6R/f7tMjZWq1EuaT2M0Gmh0gW0A0990lciqbqz5/vf6xLK78mAxLhUfJ/kK8mUs2oiMxqcaUItiWNBOX/CIkHiOxlq90HlgIDCufDMZy3gTHT9k1ELA1KJUVqnKNX3S2WWyxl1SdT7W+iCritOniJVsAKpIc595tngexsn43ZTSgfhL16Rcp+L9ki4HK9zS07gETykR7rfi6x8Z96/AxGcLnQBTR5ETo4StTaM4uLFzTIPXp6q2yYnPtmnEzaRr5ltgcUQIc0uAJGYadROhFlny4iLKmpZIY7GTqcNp1s73TJs0T8IAGg0kpYztipR/7KNggGNMwbW0xDtBpr019vdQkH3E7wdZ1VUznEOGOzEtEztMQdytmHqBpppHW9xF8Dw8teXvIJiGgTAG+upPNMy5gy6VikxHXrY/L4S1Zg3ON7A6jnuspzBRtGmo1R4YGXEj1+yS2ctsYF1B1KZnVEGEO5w4dx0E+iNd+INqO882dTXpg88sccGaaMOIk4jNT2JokipA3bfbQ7rkfaji1+s7X2SNKPfkTY0MGRquI2UHidTXHAxoCTZkAMPTrtbcWI5K1u74lFCdoOpiSfXmZ16+6IrqNw1QKJA0yTGZo6kmPdGuMFqsS9VC6MlicA+B4m33ZUaQfQ+a0PhKiqU/UfvATMhPf6gxjD4ZzQCXN9wTYSs74SKNj8ZTZVY0AfwjdZucAvqCSPMDSJjQwPomMupQcj/rXjjjb9IhDoJCL+kg1rRF5kbjTyus2QqtAb/p8owlm+EiajbiPXklpp4Il6W5gnkdRa88/wBP3TPZ2/phjVBARPXWff8AdTWaIPeHzUHVoMqMdTqNDmu1BVKzY2DKaMHIgbmFwlBrGhrGhrW6AIHdnbUxswaoUJMukqqhVU5kBMlWGK8bSXtU7UDLkzJ009ZTFYGybJ/t3IuvYDiLFomYsdr/ACVlrN8RoJAq4XEtYAMk9Z+oRFlIFQMesn3QOGcQQ5pIINo2Kgc42DLsYWRQRpYbQGLpvIcWnxmTfc6lEMis1v8AWWrAADtKQ8axDTl7oO5l3gj9Vs/xcBF6q/OC+qwEFyybxQR4mx5Gfqsx6fwYZSTp8ZpTHeBhdIg2mdb6KDDmWyBcU4UVcamY319Z6pZfzJWniUvFMDVpHvaIzgXdT5jmz9PZasOVHHp5Nj2P7/vBbIw3Xf4ftF+GdpKVQhpmm+Yyu59D/CmZuhyINQ3HwlY+rx5NjsfjL3uz7XWIC+I3VRnc7HiLNcJveD0TEUVR2gkMu/IkG4aYkAdB9UtsviDqhSAEFkywLgHVeSML5h6YNtJxuBomAXxKJUbRd7TOgRCpdCeegL0ZM84BOliq4WizPSuD4QU6bG8hfqV5nqMpdy07KppULH31ABLiB8lnVSTtGKJ0058lYO8u6k6Ja3VoJ2mbdUaZAvIuRgzbA1K/E45rTEF7uTRP+Ea42fc7COAnWVXHUAdBc++iEqo4l7CNGsMsQQR+aTpyhEGGmgN/NxQFtd7SqxnE6jD8Iy8xJ+eybj6dGHO8eEBlk2qSAQZBv0hI0qDAIA2hH42KZEiQDlnmfmb/AEU0liFPAgHF7rHeZ7D8OxNI56mIq3khplrT/wBTJ3XSylCun0wP97fhEYMa67L6j+UtcDxNzjleP+wEe65+XAFFr+E1HH3EsGtv/I9UkLcAmhJApdSTtR0CygFmCBvvOUn2UI3kI3izcXJMaDf9E04qG8boAEC+rJuiC7S6hK2NawST5DcqlxMx2lBLlFxDjFwC7LmIAaNTJgfNbsXS7WBdQyyJQJmgwVQAxeOcaHqsTYy28VlBO8YxbReNRqBBFtwd1SoRYPIikJ+kr61PN4jECwTFsbCM1aTQme4xjmU7Ay7+kH+Qt/T4mf5SsmUIN+Zk8TUc8yV1kAUUJzMjM7WZY8I49VoECS6nu07D+07LN1HR48ovgw8edk2O4no+BxAqMDmwWuGu1/uvOuhxsQeZqauRK/FcIpGoHPpsLrQSAdLhPTqcgTSrGpZRH3I3jOOMTA/nmgSrjMY8yvwvxynZPu1HMNpYF11nAoRZFRTEPJe1u2p66wI9CnotIW+kIVChqXcneKtxIdIbeDB5SmnGRVy6kSVcueetlekNTzCgy57M8PFWoS7RgnzOyw9bm9NNu829Lj1Gz2m+osgaheeYzomZ7jOPc7FNohtoEeZuSekQuj0+ELgOS5S5dOTRUvc1o5LBUbFMTXcfC2Tzi/8AhaMeLbUYew5ksPhMpuCNgeu/291eYMo3lDIGG0KXEGySKk2PMI24g+6E7GxKvexFn0+V+iaGB5jA/mTw+Jy7eht9FCgMp11CAdhDUqOc1piRoJ2/b5JqatFAXIcioAGMtqPDLBzmwP7jHXTXmgYZqDcD+/WZTnWyBvJYii0AgQRzAMed/uFn4bm/x/iGjsx32lbhsbmbLXB0EiR0677Jr4ipoipopTuJb0aeYTzWNmoxDNRqCrMObzH0/wAolO0NSCIduHBbERtKAuQbii5BmO4VUq08Q+hVcXW8JPS8jzC7OcY8mEZUFeYWJzrKsbl82gSbLAXAEcWqE/0wOgOk7jZAczLxA9bxD0ezjXHO2lmLLZoJLZ5HbQpqP1GRDpsjvUQ+dFYaiL7STaRpm1iNbcucpOtr35EaSHG8XrvmB/PbZM1XDVQN5XYrDNf4XCR6g+4TUyMm4jCoI3gmcDof/GPdx+6M9Xm//qKOJB2kncJpD/jZy+EKh1GQ/wDY/jJoTwJEdl6VSzaV+TJB9gmY+rzltKm/zisiYgLYVLHgnCSyKTCQJ1cZjc/dJLHqcoB5MpmTGl1sITiGGqFpGjhBa7aRcabeWxSlpG34lgqeJ3WxsUvjiEduIlVpZXW09VoRrG8crWIei4GD6H7pbCjUFpW8bf3dWm86SWn+eRPstXTrrRkkVhUsmGfCN1nAJMpqG8QweFyNLDqCfrZOyPqa4d95IsQ3Jc86Dl6QiebVpoOyJcajo0y397fdc77QrQL8zo9GSSZsmzGi4pqbhKPE0oxzHHR7SQeoaQR9Pdb0a+lI8H9Yqqyg/CW2a6yVtNMx3F++FZ4Ge5lsSbHSIXZ6f0jjBNTDlOUOQCY7wGniBVBqB+UiDm25W/mqR1RwFKWrjMHq37+JrWUjqVyC3aOLdhBVXiSAjUd4aja4bCYabCPWwA9dlAC5oQXetzJOwmfwwP51QBiDQla9O8EcGWOIu0gkG5GmqYXZSQeeIQcOL5BjzcVAFmgyBAbPhiCZJmeiaMqEWdvpf5kzM2Br23+vf6CI8U7yo0spkU2GxMEkj1Ph9FQbEraqJ/v1jVxmvcd/78pHA4RtNobFgAB0uDPnb5lC2eySeTGEEAAS2wDYAAk/VYcls0Tlh69OR5JamoKNU5RPhIiCo1XKbm5Xca4O2sGmcr23a8ajoeY6LX0+d8I4tT2lqQfpHMNhg1oBvz2k81mbISblu5JjOMxJcGg6NEDyTHzNkCg/9RUXixBSSO8+pY2o1pAeQDaJixCanUZUxlVagdqltgxs1lbMScZtOqUtzQBW8+r4BzILmkA6Ei3l0PRPfFkxgFlq/wC/0SkzI9hTdRbE4TK6CR6EOHuFHBQ6TUYmQMLH7SDGwhJuEd5X4x9ZriW0w8bQ6D6gj6LRjGNgLavpBJYcC4fCYupYuZk/7SfkEt8aA+1rlAXyI03EeVue6WMchWEo4wAjxC/5Tp87FTSwG0BsdjiWdQ0ag8TchAsWXB82kyPQ+iZ6mF+RpPw3H1BO30P0mULlxnY38+fx/j6yo4pw54LXB0gA9WuHnz/VWp9PY73wf7+c0YsoO3Er8LWh0Hf6o8i2tzSw2jvGMKys3xjMDE7Q8CLEb2JnqoMrK/qKe2/9/OZVQVpP0iOQABuwt6BSyTc0gbQxcIt/L28lREEA3vHcJh2PbLsoM7vy9dI6p2NQws/7r9JnyOyGhf4XPH8y9Jpnnw8uOzvFRSqeL4XCCeXIrF1nTHInt5E39J1Kqabgz0PD1Q4S3Q7rzjqQaM6ZiHFsIagaW/Gxwc3/APQnqPoE/BkCEhuDsZZF0fEaFO3Lmlat4feGp0WxqZ5R95UJFSizXxIMgG6ptxtLNkSeKxWbTT6oUSuZMeOomYKdvHgRhtU8yUJAJ3i9I7RikHESdovy8kBrtAbSDUOwM/NmcdTeP5dQOuxYE+YB1/8AWhCfixkyGm3o5oyuBgC53FtOqb6ylNDKPgeDf6/KD6R16gx/2K/SD/EvJBJmCHRaCR00S/Wa7vvfwv5Q/SQCh8pZ8IfRdSqsrBodd7X/AAmQPhB89oW3pXwNjdMoF7kHg/IftMfUrmXIr4ia4I5Hz/mVLXlplp0Nua53ebiAwphCs4gNx7JRw+Is4vBjFnCZsgoiBus+pUhN9AoWNSmbaEIi+yHmTnaQqEa7nQH9EVb0OJBfEG4TqrG0MGuJ3CNYLOa49QYjyG604nx37gT8v7vJkLndSJbYjijxDTTd3gJgvvLTq1zSPF5m66j9bloKUOq9r8eCK3+fMwp0qG2DDT3rz5BvaUeIxMzDWtBOjRb53XLd9RJAAvsJ0UxVVkk/GJPxjR4S4Dp+6sIxXbiO0b3Jsc03mfuh4O8o2JKqGmYblEmBMwOUomYFiQKEAWKs3BvaMsBoncyTN+Wg5ItYoCpPdd3AmjzAPQiVNVQ9U+Zmp/DJbu07c4P2UOl+eZRpuZa4THhzCyQ6m4yeYcNwdiqV2xqcbDY7/L4j+7zLkw+7WOR/alLxXC3JbtrG/VMwvXtM0Y2JG8DgOOmnLXXa4QbTI69eoWn0mF6O/IkyYg1HuJ2o4G7dEgCtjGjjeDqUzBF7og1G5XMTpY54EOYSRuAnNhUmwZc88JXp6nitUYwGEfWcGM1PM7JWbImJdbR+DG+VtCz0fs9wt1GkGOfmiT5TsOi8v1nULmyFwKnocGL0sYQm5ZuPJZQPMeB5nAFLhXOwpclw1Xh1RxBDTDhIJgSE8Yn2254ixnxiwTxEn00sNNAM4KZCvVLu4w2neSPQJZaBe20ssfiw+IaGNAgAEn/JR583qsKWgNgJmw4ig3NkwPEaBplsx4mg2cDHnGh6IsvTtioNW483DwZFyA12NcV+EDhmlzvhLouQOSBEs8XGZCFXmpY5aJcAc9MGbnxgbCBY6gpzL07MLtP/AK+XgzLqzBTw3Hw+fkRUtF4uBvz69FjIomt4+ztcjQqmm9rwAS0gwbg+YTMWQo4YDjzI6h1KnvB4gl7y4NAm8NEAc4GyJ3LsWqvlxLQBFC3fzkBIIA3S9iLMIx4kpFRNCcq1i3LBuT8ourQcnxIEBu4Wm4XO+yGhVQWBMTxeMDSALudoPueibjxat+0cmO9+0Xa9w1Mn5DyCZQ7RlA9p2pWLjJJM87ojZNncy1UKKAnxLbfF1P6BVtJTSeFpBzg0uDQdzoPMnRHjQOwW6g5GKrYFyeMwmR2XMx28sMjpcIs2P0mqwfkbg4svqLqoj5xfPFv5CVV7xmm94U4fwzOu3L5IdQ8wNW9RduIBME6W9rAJhUkWYWihHXFrmAQA4T4huOREazv1VF1KgVRH5/z8YmmVye0oXYf8PVNRh8Dv/cZsP7x5brTr9ZNDcjg/pC095bPKxiVW8yeNqChX8TMzD4gDItuJFxffqF2+lOtQ3JHMHKxqrr4zRcGDL58wm/8AWRJ0OkwN1gz02Q2aF/OE+rSNO/5QrwLxoOdpSJYJ7wRcOilGXvPKu4Xr/VE8t/jmbjsFwMWqOiXWBOgHNcP7T6ouwxA0J1Ok6f0ULnk/6mx4k4B1gLDLa4MbrlOwZqHbb+ZuwA1vFDTsDz0VG46+05XqACTaFFBOwlqDAUMUHTCNsZWMK1LKhiHmm6mPECJIiXANPyF01MuQ4zjAsH4cVMz40GQOdj+RuAyyst1G8QTjCIbwwLg6tZx0CIKohBVE4yxuZV3fEsi41h8UA6Xtz62PXfqiVgGthcU+IlaU1LGnxUtH+2xggRbXnJnVOTrGQUigbfX6zM3SBj7yTvE3YsvEOOkkabmSJSMmVnFN2/WOGEIbWALon5JVAw4YVpbBAmZneIiOUKyRpqvr+kHT7ruNYGu6lUghwmARob+YnQ/NP6fI+DJRseYrNjXKlioTtFgRTrua2wBBAGwMGEXX4lw52ReP9XA6LMcuAM3ME5q5oMYDA1acvaf6Q75wjVqUiGDsZ1zlQEgEo6FYnEPa6PDJB3vH2XQdQMAIjwY+SswkgMXiBTaXGYH82TMaF20iXYESqcXAbmLm30i59k9elJNUYJdR3jeGxgIkvp5dZJyne2/Iqz0l8GoJf4H6bx7DYvK12XKQ9sXE7zIOxss6syWpHO3/AJKfGHIJ7GALSTdBYHEMERjPZLreARvKHjeKZRcDJOYTAG+4XRwYjkFCRsmkbzvZ7jRqZmugHbqP1CHq+lGOmEBX1y0qCdRrqsoNRgn2EaQMusaeW3tp6KslE3KaV/aPA95SNvE27Y+i09Hm0ZPgYpl1LUtMJhy2mM13QJPWLrLkcM5riXq7QOIM2RptCA3iTmpwMYDMLSZMAald5jOOiiel8Fp93TaOQC8z1DanJm4jtGGuaajc8hs3jWFMIUEauO8YQwQ6eYbHPpucSyddDyTM7IzEpcXhGRQA0z3aCtETom9It3NaUBczzeKuzCLXH13XR/x10m5nPVe6qnoWFeWsIYYc4AO5uB1A5BcnHkKhtJq9q8iUwDMC42G/ynwasdyyd4rXZcFNU7RyHaQeiEMQCZCkg2VUG4athHsuQY57FG2Nh94QEzI/BlVxN9Rg72mbN+Jh0I5jkUzAEc+m/wBDDYkC4xwnibK48JuNQdQl5+nfCd4tXVxamWmWFluVcYLg6DLi+8k/KCjyOCA1kt3/AEiwCtihXaTx/iyukl0AOnnzmb2hFlyK9G7Nb/P9ZWH22tbdvlPqDpCyMKMjijOVQrWWsCaJ1KPVD1jtM1xhxoYltb8jxld0I/g9iun04GbCcfcbiEDRuXTXAwRcfULENjRhkRmpgP8AZFQODhJDmDVnInoVp9A+kMin5juIgZ/+X0yK8HsflM3jeAUn3b4D009kzH1mRNjuI1samVp7Mv2qNjrP0WkdendTFeifMd4bga1FwGZrmbiT7i1knNmxZRwbjcaMu1y/7wLn6ZdSeGrATmvYx57K6A3IgupI2mc7S0HVXsDGlxAJMdY/Rb+iYIpLGLyoSBKnhwdTxDAWkGb+RstmYq+EkGKQlcgBE2heOUrigTURO0zB9FR3Eh3EmShi46QISO8V3lXVOsrWI+osWpokuYrhAmqwdV2uo2xmczAbcT0rDtsvNNzNp5g8QIdAKMRqm1nxYhuUDM12gpveXZbkaBdPpCqgXDyAlKEyFVztDK7Cgdpy2scx/B9ocRTaGh5yjY3t0Kz5OiwudRG8Nc7DneeicJxoqUmuG4Xneoxem5E2uAdxCYkEjwoUocy0NcyvDnR4tVoIF+2arB4kmlUZUMxu6AmUa4ltw/izg006he6mQRlETfaToJhbcHVso9PISVrjb/cxZ+kUkOgAbz/EqnUrkRAM2Kxk1NYbaZDBUe5xNv6iDygldfK3q4N/EzJjCZDXeblsLhGMM+pFU0s8Ryo2RzSQd4gGjBYd4Ft0bjvGOL3hUECEhpaRfPo0WjzJT8a4yp51dh+8D3Bh47ysx+BD2uZUZYWPQ7eRTV9TE9jkcx6spqjzMsK9XCENf46Z0PTpy8l0dGPqRqXZoWorzxLrCcQpv+B9ztMH1CxviyY+RGWGlph8aWgty03tIjxsBjqDqCrx9SUGkqD8xx8oh8AY3ZB+BiNVu9h5JQMeu0iANwVdwjfaW+F4IKrGllRge6fC50Q0WBnmTstuHozlQFWFm9ie0wZOsOJyGU0O4HeUhsYWSb+0E4kc0Ql88xSlg5qmo4z/AEjknNl/49Ai/TptUtGtGWZ8U6dOcrORtzKJOqu0LTbAncpTG5TG+Ihx7H91TBESTZP6XD6j1AYhRcuuE4qnUDHH4HC94gx5HQpS4lTNoycfh9YjJq02nMU4wXUwQZgQYjbY+V0eNWB0GOxFWGoSqbWBEgyCnFSNjG14mM4M498yNZXa6kf8ZucTpn94qemYZ9uq8w43nTPMiNSr7RvaFOiDvAHMp8azxzzWzGfbUeOJ9W4KHkB1OSYAEeKTp13CejZlNLf9+ESXxsLaqlRi+zNOSAXMIMEa3Gounr1uRTTCCenxuLWPcInDjIXEt26LN1FZzqreaExALVzQ4KsHkAmAd+SxemAw1bRWRSosQeNogOOUyAbHmiDAEgcQsbkrvEn1L6R0TKuPUQYqPIsbFXpS4W1yVKqRYmTzVFQeJRFxllWdUsrAqoIYNrnZiBOqM5mCaIBUA6pYuAAHz6LNAFkxeji5fAuB9UxsdLZjCntlgXkTtISKIiKBlJx3H9yaT/77+UXWzpcPq6l+EIsFXeaKjie8ptgyzVsRv1WPI2QVibtf5zOVCsT3MG90WKpSRGAA7w1HE5A4NAc1wEh1xIC14+oOIFVAINWDFvi1kFtiOKlW+kHnLAubAxHzS8YN7TVekWYniezALO9NOGk/E0xPktwbqEx6z92L9bEz6L3jmE7OVmglmdzQ0O+NrhB0/wAK26fNkFhBwDtXf6wf8zEpomt679os5x0WPTU1A3IB5nY+aICXO4ui+m7K8EH6jmCNQmvibGaYSseRMgtd5LD4PPTc5rhnafggyWxJcDyEI0xakLA7jt8PMF82hwCNj3+Pj6xXLKVG6qhaVI7D3QMw7wWIjVOjfUTz0CUWii0li3MaLTYXJ+fpqioE0sBNR5mI47ju9fb4W2H6rs9Lh9Jd+TFZmvYT7gnE3UXQbsdqPuFOp6cZRfeVjNbGbAY4VG65p0Oq5LKwb3RoQDcSprcLv4XOaDeAbLQvUbbi4e0xHD62So13IrvZl1oROHgpXBnpWGrAtBnVeYdaNTswpdBlDVioQ3EboNz2Alx0HNAqEtpHMW507niV+NoESCII+Sep0mjH43BG0SpYsl2bOS8EGZM20vrstLFr1G4fprp0gbRrG491RgBgXkwBc8ydSVRyM2x4iseAI1iV2JoOAEjUSOo5/JGBp5j1YGwIThgIBJKVmo7S28Sxp4qCJ0SQm9xbY7G0UxFQFxIsE0CMQECjBZuquoUmwoTLjDWpZMAmMUnwlsLgEXAY/E2gbpmLH3MtVqH4PRgSd0vqGvYQMh7SwqARIWcRIMw3bnFS5lMbAuProu79l46VnMzdaxoKPnLHshx5tGm1lSQWEkEX3keST1nTMc3q44WNdWPS3M1gxjaozBwdPv7hcvIHB9/MYqaOINw2CAQr7mLVGwU0RoYQ/wCMIpd3E+LNOY2kRGXTrK0eteH0j5vn9OIv0gcnqX2rj9eZ13Fz3QptY1hEEuaLujTMnnqj6YRQB5I5NQP8UeoXYk/A9vlKfFYlrLmTPIJCIzzUCAJDC45j3hpa4Am51hM9HTux2k1GtuZb0uJlje7e0VGf0vFxYxlOrdZTcfUsg0ONQ+P6eIh+mDnWp0nyP18xTiWMD3AMaGMaCAPzQf6iNUOTKGPtFAbDzXxPeMwYSgOs2Tz4+niKSk1HSz4e9uQjuy50mHFxAGkWHrupaBaK2fN8fSZsobUDqofL9Ylj+LMZaQ48m7eaHH07v8pYA5lBjsZUq/EYHJbsWNMfHMonsJX9yDz+q1gxemcOGA1PyKKCVqTwmNNM2+HcfolZMQyD4whk0y9p8Qa4SHt91gOFgaIjLXtPPmheiM4azednMUHU2ibiy8/1mMhzOxjOpBLclY4xTJ4TFua6QYI0KLdSGXmE6KwoxhwL5JMk+5SyxJs8xYpNhxKfH8Ga8zdjubbFacXVMormHs0jh8CGfmqOP9xn6Imyl+ABDW17xyjgHvdla2SdBYK8eN3OlRvKfOqCydoHE0A20y7cDQdJ5qytc8xmPIW3raRfpol3vCHMFCuFJilKrVUrVU4wQVDuJd3GBOoFt0NXBsd5IVrIdMlCJ925zgXack7UFFCQmWjcRaFkKRJG8jWxoaJcbBWuIk0JAsyWJ/3Kjqh3NvIaLrp7ECCLZLa50UQpqMIKI1hMQaZlp9NkrIgyCmh7cS+wfFm1LGGu+qwZOmKbjcQSviP0KrM4zyWbganpKDEFDDWNu9Rbq+k6eYKvVaXHKCGyYBuQNhKtgNRK8doaKwAvmcqEQIn1QiWL7wTnBFUODzxyRVcsQhq5iC8kjQmbx5lXZJ3NygNIpYiMVRLi3NEc9PdMOPIBdQtRkcTjGNF3DyF1aYnY7CS65lQ7GvduY5TAWwYlWKZ7MAUcUWuCfURBYJaN8Gq0hUPeluWDqCQTIiw9VoxAX7oOrn/yd49imuLcjmloG0iD5HoB01RZKPEtj3EpnvHMIADFMQdos7JzTRq8TOVTzEWlaCJkBjeFx7qRDmnzCS+FcmxmhM7Y9xxNvwfibaoB9xuuJn6c42ozqJkGRbWWNdrSZbpss5IvaEjGt4UVMrQZEzEboTjBF3K+81VHKeOBZlc0HrupqpdNfvFnCQ2oGRa2hlJLiCBYDnsjxKhB1Eg9pGOYEADaIgi5Lo+6EXH77Cos2sJ08kekxlGFpUnPOVoJPIKKhY0ouUzqosnadxFBrQJDg/cEQjIoV3lI5Y7VUBm6IKjanTopJC0K5AIBs7XqpZAoRbqCQT2krAaC6XvJvAl4lHRhUYOtiGiUSoTKA8ygxWJNR19NgugiBBAZpKm1UTKhQEMKSQySBbdFcqOUOIvbY+IfNJbArcbQrEdbxOnvI6JB6d5Lkv8AUaZ3Psq9B/EgMi3H0+Z9lfovL1QNbiTdgSmLgbvJrErcVjHP1MDkFpx4lSLL+IvlCbAswbiOasXITINxEbhHpiSYOrjGohjJg6wJoOyPDWYmnVLmS5haGySA4kGGztJAHqkdTl9DT8bv6Vv9JRygIDXc/lUKex0tzuqOptLXOIyTljJ66P3v4SoerTVpUWbA55u/2kY4y5Vd96G43ufM7Cw4OfUeW+GWhtySXAglpsPDr1Eqf56HZR57/L9+IsFL5P5f36fnFO0/ZWnQoVajZJD25fisHOe3LG/wG55p3SdV62QJXY/lR/WKzHH6Zat//P3mL7h3Irq+i05vriQASTHidrNsom5ky7CM8KxhpvBB80rqMOtajekz6Gm4/wBSYA24vouD6DG9p2bB7w1bFZ729FCN95app4gBXIVlIdxinSc5hfIABjW6IYvbqi2zAMFqPYfC0srHPqzJOZrdQP5HumLjxAKzNydx3iWy5ixVV+Rn3FXYeW9w19h4i7cqZxiNejfxuH0/r7+qR8J3g3FxSrtqRYWI5hD0+Q4MgeX1PT+riKS347iaeIpmq0AEOiN4tp/Oa0dXlTOhyrsQZj6RH6fIMZ4ImXe6FgAudYbxerikxccMCot+NIO8JvpAiCXWE/HdSg9KVqWddi29VPTMvUsTxD856JyDTAY3IsYArJJgVJFyqpV1JBVK1TjnKwJdyBcrqUTPmuG6lGVci+s1WFMrVAPxzBumDCx7QTlUd4B3Em80YwNFHOvmd/Gg6KekRCDg94N+KRDHKOQCAfiTzTVxxTZoEvJ5lOXCTwJmfqVHJnW0Hn8p9bJo6Zog9YvaT/DHcgespg6byYs9Ux4E0PZE0GmoK9QgeEtGZ7WyHCbN1MX9Fi67DlAX0RZ3vjx8Zr6PqGo6iPhx4N8/S5paWNwWhdm1kN752u3iXPPT9ceF/wDyP9TWeo8MP/n9I7SrUnHwUqjhNopHSbCXuRD7O60j+f2EWeqQDdx+fP0WVPG+z+Ir1XGmDTouywxxA0F7Cd5K7PQ9G2LGPUrUL3nP6nqtXtVrFb/j+PiLM7APi9Rs+RW/0zMWoTz9jVySd50ABU5XHhlFjPug5h7LijHLSwFTnoxB2jmHqlZXQToYsjHmXnDMW6Ymy5+fEvM63T5GOxl7lssFzXOhilyxE8XinNMBOx4wdzAc0ImMbUEw4iVqG2wmegdzCcMqklJzKAJqwkkbzU8CYH1gHAEQbHTRK6ZFOSiInq2K4iVNSsxx8JhJx7tHqTUpmFbYFk8yZchkqpwK5JMNQy52FJVz5SSCqIhBM65ygEqLV8QRomIgMFmIldXx7+a0rhWZcmZhE6mNefzJ4xIO0zN1GS+YMvJ1JRaQIo5GPJnzWq5QhGtUAuRjUcoUQeaYuFTzEP1DrxH24Jsb+60LgTxE+vkbkwbqbRoAj0gcCVV8ybHny8lIYQQlOkDqSqhgCaPgvZ6lU+LN6EforVbgsdPE2OA7KYVoB7ufMymhRFHI0tsPw2kz4abR5AIqg2TGS0KSQVZquSKvF1JU/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xQTEhUUExQVFhUVGRgYFxcXGBgXGBgZGBcXGBcXGBcYHSggGBwlHBUUITEhJSkrLi4uFx8zODMsNygtLisBCgoKDg0OGxAQGywkICQsLCwsNDQsLCwsLCwsLCwsLCwsLCwsLCwsLCwsLCwsLCwsLCwsLCwsLCwsLCwsLCwsLP/AABEIAKwBJAMBEQACEQEDEQH/xAAbAAACAwEBAQAAAAAAAAAAAAADBAIFBgEHAP/EADwQAAEDAgQDBgQFAwQBBQAAAAEAAhEDIQQSMUEFUWEGEyJxgZEyobHBFELR4fBSYvEVI0OCBxYzU3LC/8QAGgEAAgMBAQAAAAAAAAAAAAAAAgMAAQQFBv/EADMRAAICAQMDAgMIAgMBAQEAAAECABEDEiExBEFREyJhcYEFMpGhwdHh8BSxI0LxorJS/9oADAMBAAIRAxEAPwC2w3/jnDj4i4+qoYliggllh+w+Fb/xg+d0WhZegSwZ2Yww/wCJvsFekS6EFi+H4SkPExk7NABJ8gk5s+LCLc1HYunfKaQRWs1rA12SjSa7TMMzo5wFz8vXMoDABQfO5/ATdj6HGSV3JHjj852lj9BTOHeTtDmHQnfySh9pOa0lTfzH+48/Z+MfeDD8DJf+pKbaTnOp5XCWiIILo9wn4/tVGxlmFH9YB+ynOQKpsfhtMvwztHUZWzvJcD8Tdj5DQLBi63ImXW5JHcTrZ/svG2LQgAPYx/E8SdWMkZp+Fs+FvLzPmsvU9Vl6nJXbsIOLpE6dfHk9zBuqObP+61vMNv6WS/SOMbuB8v4himOyE/E/zBUazgdC5vIzB/hWcMFPmObGGHgxptelYtzUnASbS1zp0A5ea14+pGOjjYrtv3BPy8TM/Ts+zgMPzAh6PG2geNgnm3f02XTwfbKkVlXf4TBl+yDf/GfxlNjuIF5k6bAaD91zep6rJ1Db7DxOt0vRJhWhz3MhhsQZIG4j0WJhpE1FBW8LXpjL9/sgRt5BzKtzQeS1C4Vwb3xoiAvmXUZwOIe0+A3g8piL6qLata8xWVEYe7iEdiGgZnHz5pq9X1V6VYzNk6TBuSohzx2lla6mwNqDcH6hdjqWb0/jOH0wBf4SVXiIqsjY+46A7BebKsprxO+iD70rDWYww4gTpK1jN1DD2kwWwYB94DeOZ2OAi457eiys2QklzvHogQUuwg8ZhmtiDcibbJuLI6kFTBKLlBDixEjiCLASUxgXOpjLXGqilFCDzvU9o4l6AYOq5xBhxaVsw9Zkx97Ex5/s/FkHFGUWL4piaLrukbEiQV2cPUjKLE8/1HS5MDUeIbDdrjpUZ6t/RaA8z6pe4Di1CtZr4PI2KIEGXdywNBXLqROHUqVUg6gpLqRNBSSpA0FJKkO6UkqeximqiZNrFJIhx3Hd1TOUjObNHLrCxdf1Y6fEW7nYTV0fT+tko8d5h6tUnW5NyTr7rx7O2RizGzPUY8Sr93iQpVGyM0ke9ukqqJoHiOKkDaNY6s52Ysa91Jtw5wi2kmFqyLkyXRJUcbRGJUQjVQYyhxD52QoKm4CRoZM3jnLfSJmLa9YTV+Mptde3mP4egzLeqGiRsTrqTHIJaUxomv7+kU5a9luDqBmaA/M2figj1hUygNQO0JdRWytHxLqtx0mk2mGU/DbO2QXDqNpsjy5w2MYwoFd/Mxr0YGQuSd+3iV1bEh20LIEqaVUiI4nFgDLufmnJjJ3hgbw2F4eajC5rgIk33AjTrdQ5ApoynyaTVRepQrNiABr1+QRK2NtoeoHiFdQr5fEHAHmMo0m09Efo1vpgh0ugRc+oMEwRdKexI3EVxNOTY6piGhvGKDUg3DE7oi9SzPnUDvdUHEqI4rhjSczSWn5H0WvH1jgU24mDJ0GNjqXYwNGo9hyuHrso4R/cIeEOh0sI/Uw7a4g+nMFZw7YTYjcuNWFGPBuRoaB8IiyR99r8yxsJXkuMzaDaNfXktHtHEtmMnTpHZCWHeSoamwjZASDCqFp0R+a0+yEse0FvhB47hrDLXZSDFwZHmnY8rI3O8UwXIu4seJmuIdmW/wDG6Omo/ULpYvtBhs4uczN9lIwvHsZmsXhn0nQ4EHY/oV1ceVcgtTOLmwPhOlxNB2f7WupwytL2f1fmH6hPD+YsGpuMPimVGhzCHA7hMh3PnFSS4MqSpAtUkkC1VJPUeOcao4Skatd4a3bdzjyaNSUJMTPJePf+T8RiHFmGHcU/6rGofXRvp7pGTLpG0dixFzvGuAVslHPUcXveSZJJPK5K8p17NmzfKem6TAEQACFNXMbpGmhNw2kw5VUuo33pNMU2vdDj4m6N1tvfYpnqlU0gn4jtFaB6msgbceYtj8O1hInNeMw0jcwoPvEA3GoxYXVSA4dIc4EADQGQXX2HkZVl6JF8SetVAiBoMbDg/NpbLGsiAZ21+SNWXe4bFttNfx8JEOYwtN4EFwO/MSNJUFk8XL9xBjuDq0s2Z7C5h0a12XcbxylUhUN7xY+dReRchWkNH5XC4ltN5b3LHgnUOcIHIA6nzKtzjJGgG/jFp6ig+qRXwEUxOCfmLHRLTB0Meo1QEjESDzGoyMuoS1w4FNkA2AusRZmY/GLI1GUjw9zy6XAnkSLei3IwQCpoKLVGcqUnnUkxpJJgKzlvkylVRxDVsIYBbpF7m/Upa5NzcFTRNwH43uwRIBMg+R1Eeycmr/rDbGrEEzuFJJ0t/NEt6EuWP4eyzajFat6lXWoXtzWpX23hHmSGFdkDyBlJLdRMgAkRruEyjWrtF61LaRzzJNwrWvzAOA/u5z01sgfIGFCQXXuhcQSTIIJEXbb2sEOymEAK4ne7dVe57zeJcecC3TZG+RnOo7wAq41CrAttofRLO/MdUjJnVXtUmmGp0XPOrQObnBo/f0RIl+BBZlQcE/IXA5NrKjtCkMRh4EtPorTJ2MArqlRxXBiowtIk7HqtnT5TjcEGZOp6cZUKn6TH4nhdVglzDA3EELuJ1OJzQO88zl6PNjFsu0JwfjFTDulplu7Tof0K0A1M1z0Xg/FKeIbLDcfE06j9k0EGGDceNNXLqfZFckgWKSTC9sO0L8din1XE5GktpN2awG3qdT+yyu0HGtyvwlismU3N/TijNvw2nFNvUSfVcDM1uZ6TENKCP0mrOTDjEg7XS6Nywp5haOHeQSGmGxmgSRPRMGJms1xzKZ0BAJ54ib5zSRMRY6dFa7DiNoEUDCsxjjY3sAOgAgBVkBbcmD6QHE6+lMnRAGraS9om4AnROBIjBCsQGUYahd0GwQNsIJ+Et8MQwE5QZ0JuOpjfVArBfcwvxMzhmNXUSxsujr87/T9FaAj3HvNGOhOHKGkRLrQZsBuOuyuxLok32kGix0Q3vCreCbYwRAhNOm7lkeJGmBOio3UhuPGrTaPhl067REab3vyVIRp3G8ToyMeaEWxmOLhfbQNH0AsPRFRbn9oaYlSDp4cxMQTsfl5WUZxxIzb1ONYA4ZoQ2SNpdWNpYNogi/ss5Yg7RBJBgKmGyQ4AR8J310PROTJYIuEratjJvw5LCBveNpQjMR7TxJY1WZTVGua7xNd6An6LWpVhsZoDAzS08LTcTJiSACYM9XXn1WcU25Yj+/O/ymJndeBf9/CBPDmayN9zt0VamHcQ/VPiI4qgBcbf4Vo5McpMWqJghARcQUzcQCIjxPBZ6bmglsjULRgy6HDEXM+fD6qFbq55/Xwj2EgtNraGPdejTKrAEGeSyYMiMQQdpzCYp1N4cxxa4bj78wmg1vFT0bs32mZiIY+GVeWzv/r16JytcIGaHIjhSOToqknk9Ni5bNNKIBDsgFKazNCAAz0Gi2wjkvOsd956KM0qcu11geSDnaFwLlkzEtpAZAC9pBL3CcpEHwXj4s1+SaMgx/d3Pn8OPrM5xnL97YePPz+kQFUvcSCSSZJnc7+aWWYGzzNAVVFVxOY2m6Tm+Im86z16q7Oo3zCxaa9vERcUcdDUqpIy80DKBvFsK3hDgig9URYfefU6BBvKIsCu0PUDHWUBGu6z6zcDUbjFDDtzAOdlB31j0VpTEAmh+MF3bSSosyGJotBIac0aHSyI0GIu/EJGYgE7RSQDc/zyRL8I2iRDhkwRoYt6IHYXtAsjYxmnQzjRogXJMSoPcNtqii+g/ODrcPaDqD5fRRn07A3LXKx7SIwTbfdAcp8y/UaFNMAWQWSYFk8wWIqgARHI9UwWRVQkQnmLVcEKhDnOMDYW8rpgy6BQjA2nYR7M1o8vVZ92MVpLGB/E95AOml+SaVIN3L9LRuIanhiDlbJ+aHdzsIJyCrafVqThYiPP7qq08iRGU8TjWR1940/nsr1AHzLJuL1g4IloxikGSogOEOMaG959h5JgrzUByQfbFq2GAPTmFQcww5qAxGFEa+SYmSUGME6jYog28rvJ4TDS3QW+ap33gtQMJieB03NGekCCJBgfojXqMmOjZF8TOyI+2x+Yma4l2RYTmpTTI05e23ot/T/arrs+/wDuY8/2XifdPafy/COcJ46+iRSxYI2bV2PRx+67/TdZjzD2mcfN0+TAacbee01QE3FwVriqnjheuaFji0m14QFTGI4M3HZTFA0YJlwJ8wNpXB6/GRl2G073RsXxjfiXrHCBYb35rEZrN3AuOZ2QC35j9lY9q6jD4FxujSyi1oulFyTcE77RTiNQl0kzNydSStC2SSdzGYwFFCQxFBobTyvDi4S4QQWmTY87QU5gqgEG/PwlIzFm1CgOPjI02Zb6pJNwj7tpbcNqtIJ16Tp8lmyDSdxM2RGB2jYpCVns1BsgT51BpRBqkDMJOpTpwAA6fRNZ8de27lKcl71A4ltgacCBcH6hESjAdjDS7p4li6FwY1+WkyNtUYBUR+N9qk6eIgQdkopZ2kOOzcWq8Xa02k+SYvTFhvCGC+YuePf2/P8AQJg6P4y/REawPEHVTZhAG8yErJhXGNzFtjC8mHxZOgtz5eig0ciRBEamGkg5jbbZMGShVRoNSb6rwQMpN9RpHnshCqd7laRzLRzjA0gaQPNI+9QmYAAmBqUM0RAjWN0QaiRC1aeZZfhQD8TUtlo/eEzeqSODI+EXcc0aaxrcH5olKg+7eT3H7u0o+Idp6bHhgJM28I8I9f8AOq1J0mXIC3A8Q9CqQG7xVvEg7QFX6GmbQkcboDz0SvgIBiPE8b3YBBmSBfluQnYcWs0ZdbbyDK7iJIt0VlFBoQtIimM4mPhEp2PpzyYsgLzAUeMlpa1rTJJ3ja6Y3TXbExbOuoDzL7h/aKo1sXaBEzDhEmAZFhLjbqlgZUB0Gx8v37bxOTp8bGyN/wAP7xDVMYypJEemkrGUYGyIaoVErcZRY9pa8Ag89xyWjG7IQy8yOgYUwsHmZ8MxtCWYeoO61aHRLZ/LcGy7+H7UTR7+Zws32Vk1/wDERp+JmRctgnNYyEq6g2RNp2MrNNFzY8QdfrIsflHouF9poRlB7VPSfZTh8JHcHeaOiVzGnTjeHeBca6pTXcFgTtO1aT3jwmJsDqqUqp3FwgwXmMs4KS2Xbc7RpePVHeSrqok9SLoSJwLWkixjlP3QZGZdrhjKzC5M0Gt635dNZQA2OZQZjOikyfCOomJUOonYya2A90lVYSLSP51QjbmErC4vSo1L/wC4TBFnZRYmLWT1VGHAEJmQdoevQcGk940kRYA/IxCtseMf9hcBMgLVpI/CDoYR7g5wdBAzAbkSJ6CEePCHUkdu3+5b51VgpGx2i1Y1NRB5gyD+6UAvB2jl09pT8X4h3TM7wYBjwjc8+S2dPg9RtKmVnzpgTW3EhgcI6vduhvO0FXlyLh2MYcq6bl5gezlFhGc5urvhH/Ua/NZD1b5DV6R/f7tMjZWq1EuaT2M0Gmh0gW0A0990lciqbqz5/vf6xLK78mAxLhUfJ/kK8mUs2oiMxqcaUItiWNBOX/CIkHiOxlq90HlgIDCufDMZy3gTHT9k1ELA1KJUVqnKNX3S2WWyxl1SdT7W+iCritOniJVsAKpIc595tngexsn43ZTSgfhL16Rcp+L9ki4HK9zS07gETykR7rfi6x8Z96/AxGcLnQBTR5ETo4StTaM4uLFzTIPXp6q2yYnPtmnEzaRr5ltgcUQIc0uAJGYadROhFlny4iLKmpZIY7GTqcNp1s73TJs0T8IAGg0kpYztipR/7KNggGNMwbW0xDtBpr019vdQkH3E7wdZ1VUznEOGOzEtEztMQdytmHqBpppHW9xF8Dw8teXvIJiGgTAG+upPNMy5gy6VikxHXrY/L4S1Zg3ON7A6jnuspzBRtGmo1R4YGXEj1+yS2ctsYF1B1KZnVEGEO5w4dx0E+iNd+INqO882dTXpg88sccGaaMOIk4jNT2JokipA3bfbQ7rkfaji1+s7X2SNKPfkTY0MGRquI2UHidTXHAxoCTZkAMPTrtbcWI5K1u74lFCdoOpiSfXmZ16+6IrqNw1QKJA0yTGZo6kmPdGuMFqsS9VC6MlicA+B4m33ZUaQfQ+a0PhKiqU/UfvATMhPf6gxjD4ZzQCXN9wTYSs74SKNj8ZTZVY0AfwjdZucAvqCSPMDSJjQwPomMupQcj/rXjjjb9IhDoJCL+kg1rRF5kbjTyus2QqtAb/p8owlm+EiajbiPXklpp4Il6W5gnkdRa88/wBP3TPZ2/phjVBARPXWff8AdTWaIPeHzUHVoMqMdTqNDmu1BVKzY2DKaMHIgbmFwlBrGhrGhrW6AIHdnbUxswaoUJMukqqhVU5kBMlWGK8bSXtU7UDLkzJ009ZTFYGybJ/t3IuvYDiLFomYsdr/ACVlrN8RoJAq4XEtYAMk9Z+oRFlIFQMesn3QOGcQQ5pIINo2Kgc42DLsYWRQRpYbQGLpvIcWnxmTfc6lEMis1v8AWWrAADtKQ8axDTl7oO5l3gj9Vs/xcBF6q/OC+qwEFyybxQR4mx5Gfqsx6fwYZSTp8ZpTHeBhdIg2mdb6KDDmWyBcU4UVcamY319Z6pZfzJWniUvFMDVpHvaIzgXdT5jmz9PZasOVHHp5Nj2P7/vBbIw3Xf4ftF+GdpKVQhpmm+Yyu59D/CmZuhyINQ3HwlY+rx5NjsfjL3uz7XWIC+I3VRnc7HiLNcJveD0TEUVR2gkMu/IkG4aYkAdB9UtsviDqhSAEFkywLgHVeSML5h6YNtJxuBomAXxKJUbRd7TOgRCpdCeegL0ZM84BOliq4WizPSuD4QU6bG8hfqV5nqMpdy07KppULH31ABLiB8lnVSTtGKJ0058lYO8u6k6Ja3VoJ2mbdUaZAvIuRgzbA1K/E45rTEF7uTRP+Ea42fc7COAnWVXHUAdBc++iEqo4l7CNGsMsQQR+aTpyhEGGmgN/NxQFtd7SqxnE6jD8Iy8xJ+eybj6dGHO8eEBlk2qSAQZBv0hI0qDAIA2hH42KZEiQDlnmfmb/AEU0liFPAgHF7rHeZ7D8OxNI56mIq3khplrT/wBTJ3XSylCun0wP97fhEYMa67L6j+UtcDxNzjleP+wEe65+XAFFr+E1HH3EsGtv/I9UkLcAmhJApdSTtR0CygFmCBvvOUn2UI3kI3izcXJMaDf9E04qG8boAEC+rJuiC7S6hK2NawST5DcqlxMx2lBLlFxDjFwC7LmIAaNTJgfNbsXS7WBdQyyJQJmgwVQAxeOcaHqsTYy28VlBO8YxbReNRqBBFtwd1SoRYPIikJ+kr61PN4jECwTFsbCM1aTQme4xjmU7Ay7+kH+Qt/T4mf5SsmUIN+Zk8TUc8yV1kAUUJzMjM7WZY8I49VoECS6nu07D+07LN1HR48ovgw8edk2O4no+BxAqMDmwWuGu1/uvOuhxsQeZqauRK/FcIpGoHPpsLrQSAdLhPTqcgTSrGpZRH3I3jOOMTA/nmgSrjMY8yvwvxynZPu1HMNpYF11nAoRZFRTEPJe1u2p66wI9CnotIW+kIVChqXcneKtxIdIbeDB5SmnGRVy6kSVcueetlekNTzCgy57M8PFWoS7RgnzOyw9bm9NNu829Lj1Gz2m+osgaheeYzomZ7jOPc7FNohtoEeZuSekQuj0+ELgOS5S5dOTRUvc1o5LBUbFMTXcfC2Tzi/8AhaMeLbUYew5ksPhMpuCNgeu/291eYMo3lDIGG0KXEGySKk2PMI24g+6E7GxKvexFn0+V+iaGB5jA/mTw+Jy7eht9FCgMp11CAdhDUqOc1piRoJ2/b5JqatFAXIcioAGMtqPDLBzmwP7jHXTXmgYZqDcD+/WZTnWyBvJYii0AgQRzAMed/uFn4bm/x/iGjsx32lbhsbmbLXB0EiR0677Jr4ipoipopTuJb0aeYTzWNmoxDNRqCrMObzH0/wAolO0NSCIduHBbERtKAuQbii5BmO4VUq08Q+hVcXW8JPS8jzC7OcY8mEZUFeYWJzrKsbl82gSbLAXAEcWqE/0wOgOk7jZAczLxA9bxD0ezjXHO2lmLLZoJLZ5HbQpqP1GRDpsjvUQ+dFYaiL7STaRpm1iNbcucpOtr35EaSHG8XrvmB/PbZM1XDVQN5XYrDNf4XCR6g+4TUyMm4jCoI3gmcDof/GPdx+6M9Xm//qKOJB2kncJpD/jZy+EKh1GQ/wDY/jJoTwJEdl6VSzaV+TJB9gmY+rzltKm/zisiYgLYVLHgnCSyKTCQJ1cZjc/dJLHqcoB5MpmTGl1sITiGGqFpGjhBa7aRcabeWxSlpG34lgqeJ3WxsUvjiEduIlVpZXW09VoRrG8crWIei4GD6H7pbCjUFpW8bf3dWm86SWn+eRPstXTrrRkkVhUsmGfCN1nAJMpqG8QweFyNLDqCfrZOyPqa4d95IsQ3Jc86Dl6QiebVpoOyJcajo0y397fdc77QrQL8zo9GSSZsmzGi4pqbhKPE0oxzHHR7SQeoaQR9Pdb0a+lI8H9Yqqyg/CW2a6yVtNMx3F++FZ4Ge5lsSbHSIXZ6f0jjBNTDlOUOQCY7wGniBVBqB+UiDm25W/mqR1RwFKWrjMHq37+JrWUjqVyC3aOLdhBVXiSAjUd4aja4bCYabCPWwA9dlAC5oQXetzJOwmfwwP51QBiDQla9O8EcGWOIu0gkG5GmqYXZSQeeIQcOL5BjzcVAFmgyBAbPhiCZJmeiaMqEWdvpf5kzM2Br23+vf6CI8U7yo0spkU2GxMEkj1Ph9FQbEraqJ/v1jVxmvcd/78pHA4RtNobFgAB0uDPnb5lC2eySeTGEEAAS2wDYAAk/VYcls0Tlh69OR5JamoKNU5RPhIiCo1XKbm5Xca4O2sGmcr23a8ajoeY6LX0+d8I4tT2lqQfpHMNhg1oBvz2k81mbISblu5JjOMxJcGg6NEDyTHzNkCg/9RUXixBSSO8+pY2o1pAeQDaJixCanUZUxlVagdqltgxs1lbMScZtOqUtzQBW8+r4BzILmkA6Ei3l0PRPfFkxgFlq/wC/0SkzI9hTdRbE4TK6CR6EOHuFHBQ6TUYmQMLH7SDGwhJuEd5X4x9ZriW0w8bQ6D6gj6LRjGNgLavpBJYcC4fCYupYuZk/7SfkEt8aA+1rlAXyI03EeVue6WMchWEo4wAjxC/5Tp87FTSwG0BsdjiWdQ0ag8TchAsWXB82kyPQ+iZ6mF+RpPw3H1BO30P0mULlxnY38+fx/j6yo4pw54LXB0gA9WuHnz/VWp9PY73wf7+c0YsoO3Er8LWh0Hf6o8i2tzSw2jvGMKys3xjMDE7Q8CLEb2JnqoMrK/qKe2/9/OZVQVpP0iOQABuwt6BSyTc0gbQxcIt/L28lREEA3vHcJh2PbLsoM7vy9dI6p2NQws/7r9JnyOyGhf4XPH8y9Jpnnw8uOzvFRSqeL4XCCeXIrF1nTHInt5E39J1Kqabgz0PD1Q4S3Q7rzjqQaM6ZiHFsIagaW/Gxwc3/APQnqPoE/BkCEhuDsZZF0fEaFO3Lmlat4feGp0WxqZ5R95UJFSizXxIMgG6ptxtLNkSeKxWbTT6oUSuZMeOomYKdvHgRhtU8yUJAJ3i9I7RikHESdovy8kBrtAbSDUOwM/NmcdTeP5dQOuxYE+YB1/8AWhCfixkyGm3o5oyuBgC53FtOqb6ylNDKPgeDf6/KD6R16gx/2K/SD/EvJBJmCHRaCR00S/Wa7vvfwv5Q/SQCh8pZ8IfRdSqsrBodd7X/AAmQPhB89oW3pXwNjdMoF7kHg/IftMfUrmXIr4ia4I5Hz/mVLXlplp0Nua53ebiAwphCs4gNx7JRw+Is4vBjFnCZsgoiBus+pUhN9AoWNSmbaEIi+yHmTnaQqEa7nQH9EVb0OJBfEG4TqrG0MGuJ3CNYLOa49QYjyG604nx37gT8v7vJkLndSJbYjijxDTTd3gJgvvLTq1zSPF5m66j9bloKUOq9r8eCK3+fMwp0qG2DDT3rz5BvaUeIxMzDWtBOjRb53XLd9RJAAvsJ0UxVVkk/GJPxjR4S4Dp+6sIxXbiO0b3Jsc03mfuh4O8o2JKqGmYblEmBMwOUomYFiQKEAWKs3BvaMsBoncyTN+Wg5ItYoCpPdd3AmjzAPQiVNVQ9U+Zmp/DJbu07c4P2UOl+eZRpuZa4THhzCyQ6m4yeYcNwdiqV2xqcbDY7/L4j+7zLkw+7WOR/alLxXC3JbtrG/VMwvXtM0Y2JG8DgOOmnLXXa4QbTI69eoWn0mF6O/IkyYg1HuJ2o4G7dEgCtjGjjeDqUzBF7og1G5XMTpY54EOYSRuAnNhUmwZc88JXp6nitUYwGEfWcGM1PM7JWbImJdbR+DG+VtCz0fs9wt1GkGOfmiT5TsOi8v1nULmyFwKnocGL0sYQm5ZuPJZQPMeB5nAFLhXOwpclw1Xh1RxBDTDhIJgSE8Yn2254ixnxiwTxEn00sNNAM4KZCvVLu4w2neSPQJZaBe20ssfiw+IaGNAgAEn/JR583qsKWgNgJmw4ig3NkwPEaBplsx4mg2cDHnGh6IsvTtioNW483DwZFyA12NcV+EDhmlzvhLouQOSBEs8XGZCFXmpY5aJcAc9MGbnxgbCBY6gpzL07MLtP/AK+XgzLqzBTw3Hw+fkRUtF4uBvz69FjIomt4+ztcjQqmm9rwAS0gwbg+YTMWQo4YDjzI6h1KnvB4gl7y4NAm8NEAc4GyJ3LsWqvlxLQBFC3fzkBIIA3S9iLMIx4kpFRNCcq1i3LBuT8ourQcnxIEBu4Wm4XO+yGhVQWBMTxeMDSALudoPueibjxat+0cmO9+0Xa9w1Mn5DyCZQ7RlA9p2pWLjJJM87ojZNncy1UKKAnxLbfF1P6BVtJTSeFpBzg0uDQdzoPMnRHjQOwW6g5GKrYFyeMwmR2XMx28sMjpcIs2P0mqwfkbg4svqLqoj5xfPFv5CVV7xmm94U4fwzOu3L5IdQ8wNW9RduIBME6W9rAJhUkWYWihHXFrmAQA4T4huOREazv1VF1KgVRH5/z8YmmVye0oXYf8PVNRh8Dv/cZsP7x5brTr9ZNDcjg/pC095bPKxiVW8yeNqChX8TMzD4gDItuJFxffqF2+lOtQ3JHMHKxqrr4zRcGDL58wm/8AWRJ0OkwN1gz02Q2aF/OE+rSNO/5QrwLxoOdpSJYJ7wRcOilGXvPKu4Xr/VE8t/jmbjsFwMWqOiXWBOgHNcP7T6ouwxA0J1Ok6f0ULnk/6mx4k4B1gLDLa4MbrlOwZqHbb+ZuwA1vFDTsDz0VG46+05XqACTaFFBOwlqDAUMUHTCNsZWMK1LKhiHmm6mPECJIiXANPyF01MuQ4zjAsH4cVMz40GQOdj+RuAyyst1G8QTjCIbwwLg6tZx0CIKohBVE4yxuZV3fEsi41h8UA6Xtz62PXfqiVgGthcU+IlaU1LGnxUtH+2xggRbXnJnVOTrGQUigbfX6zM3SBj7yTvE3YsvEOOkkabmSJSMmVnFN2/WOGEIbWALon5JVAw4YVpbBAmZneIiOUKyRpqvr+kHT7ruNYGu6lUghwmARob+YnQ/NP6fI+DJRseYrNjXKlioTtFgRTrua2wBBAGwMGEXX4lw52ReP9XA6LMcuAM3ME5q5oMYDA1acvaf6Q75wjVqUiGDsZ1zlQEgEo6FYnEPa6PDJB3vH2XQdQMAIjwY+SswkgMXiBTaXGYH82TMaF20iXYESqcXAbmLm30i59k9elJNUYJdR3jeGxgIkvp5dZJyne2/Iqz0l8GoJf4H6bx7DYvK12XKQ9sXE7zIOxss6syWpHO3/AJKfGHIJ7GALSTdBYHEMERjPZLreARvKHjeKZRcDJOYTAG+4XRwYjkFCRsmkbzvZ7jRqZmugHbqP1CHq+lGOmEBX1y0qCdRrqsoNRgn2EaQMusaeW3tp6KslE3KaV/aPA95SNvE27Y+i09Hm0ZPgYpl1LUtMJhy2mM13QJPWLrLkcM5riXq7QOIM2RptCA3iTmpwMYDMLSZMAald5jOOiiel8Fp93TaOQC8z1DanJm4jtGGuaajc8hs3jWFMIUEauO8YQwQ6eYbHPpucSyddDyTM7IzEpcXhGRQA0z3aCtETom9It3NaUBczzeKuzCLXH13XR/x10m5nPVe6qnoWFeWsIYYc4AO5uB1A5BcnHkKhtJq9q8iUwDMC42G/ynwasdyyd4rXZcFNU7RyHaQeiEMQCZCkg2VUG4athHsuQY57FG2Nh94QEzI/BlVxN9Rg72mbN+Jh0I5jkUzAEc+m/wBDDYkC4xwnibK48JuNQdQl5+nfCd4tXVxamWmWFluVcYLg6DLi+8k/KCjyOCA1kt3/AEiwCtihXaTx/iyukl0AOnnzmb2hFlyK9G7Nb/P9ZWH22tbdvlPqDpCyMKMjijOVQrWWsCaJ1KPVD1jtM1xhxoYltb8jxld0I/g9iun04GbCcfcbiEDRuXTXAwRcfULENjRhkRmpgP8AZFQODhJDmDVnInoVp9A+kMin5juIgZ/+X0yK8HsflM3jeAUn3b4D009kzH1mRNjuI1samVp7Mv2qNjrP0WkdendTFeifMd4bga1FwGZrmbiT7i1knNmxZRwbjcaMu1y/7wLn6ZdSeGrATmvYx57K6A3IgupI2mc7S0HVXsDGlxAJMdY/Rb+iYIpLGLyoSBKnhwdTxDAWkGb+RstmYq+EkGKQlcgBE2heOUrigTURO0zB9FR3Eh3EmShi46QISO8V3lXVOsrWI+osWpokuYrhAmqwdV2uo2xmczAbcT0rDtsvNNzNp5g8QIdAKMRqm1nxYhuUDM12gpveXZbkaBdPpCqgXDyAlKEyFVztDK7Cgdpy2scx/B9ocRTaGh5yjY3t0Kz5OiwudRG8Nc7DneeicJxoqUmuG4Xneoxem5E2uAdxCYkEjwoUocy0NcyvDnR4tVoIF+2arB4kmlUZUMxu6AmUa4ltw/izg006he6mQRlETfaToJhbcHVso9PISVrjb/cxZ+kUkOgAbz/EqnUrkRAM2Kxk1NYbaZDBUe5xNv6iDygldfK3q4N/EzJjCZDXeblsLhGMM+pFU0s8Ryo2RzSQd4gGjBYd4Ft0bjvGOL3hUECEhpaRfPo0WjzJT8a4yp51dh+8D3Bh47ysx+BD2uZUZYWPQ7eRTV9TE9jkcx6spqjzMsK9XCENf46Z0PTpy8l0dGPqRqXZoWorzxLrCcQpv+B9ztMH1CxviyY+RGWGlph8aWgty03tIjxsBjqDqCrx9SUGkqD8xx8oh8AY3ZB+BiNVu9h5JQMeu0iANwVdwjfaW+F4IKrGllRge6fC50Q0WBnmTstuHozlQFWFm9ie0wZOsOJyGU0O4HeUhsYWSb+0E4kc0Ql88xSlg5qmo4z/AEjknNl/49Ai/TptUtGtGWZ8U6dOcrORtzKJOqu0LTbAncpTG5TG+Ihx7H91TBESTZP6XD6j1AYhRcuuE4qnUDHH4HC94gx5HQpS4lTNoycfh9YjJq02nMU4wXUwQZgQYjbY+V0eNWB0GOxFWGoSqbWBEgyCnFSNjG14mM4M498yNZXa6kf8ZucTpn94qemYZ9uq8w43nTPMiNSr7RvaFOiDvAHMp8azxzzWzGfbUeOJ9W4KHkB1OSYAEeKTp13CejZlNLf9+ESXxsLaqlRi+zNOSAXMIMEa3Gounr1uRTTCCenxuLWPcInDjIXEt26LN1FZzqreaExALVzQ4KsHkAmAd+SxemAw1bRWRSosQeNogOOUyAbHmiDAEgcQsbkrvEn1L6R0TKuPUQYqPIsbFXpS4W1yVKqRYmTzVFQeJRFxllWdUsrAqoIYNrnZiBOqM5mCaIBUA6pYuAAHz6LNAFkxeji5fAuB9UxsdLZjCntlgXkTtISKIiKBlJx3H9yaT/77+UXWzpcPq6l+EIsFXeaKjie8ptgyzVsRv1WPI2QVibtf5zOVCsT3MG90WKpSRGAA7w1HE5A4NAc1wEh1xIC14+oOIFVAINWDFvi1kFtiOKlW+kHnLAubAxHzS8YN7TVekWYniezALO9NOGk/E0xPktwbqEx6z92L9bEz6L3jmE7OVmglmdzQ0O+NrhB0/wAK26fNkFhBwDtXf6wf8zEpomt679os5x0WPTU1A3IB5nY+aICXO4ui+m7K8EH6jmCNQmvibGaYSseRMgtd5LD4PPTc5rhnafggyWxJcDyEI0xakLA7jt8PMF82hwCNj3+Pj6xXLKVG6qhaVI7D3QMw7wWIjVOjfUTz0CUWii0li3MaLTYXJ+fpqioE0sBNR5mI47ju9fb4W2H6rs9Lh9Jd+TFZmvYT7gnE3UXQbsdqPuFOp6cZRfeVjNbGbAY4VG65p0Oq5LKwb3RoQDcSprcLv4XOaDeAbLQvUbbi4e0xHD62So13IrvZl1oROHgpXBnpWGrAtBnVeYdaNTswpdBlDVioQ3EboNz2Alx0HNAqEtpHMW507niV+NoESCII+Sep0mjH43BG0SpYsl2bOS8EGZM20vrstLFr1G4fprp0gbRrG491RgBgXkwBc8ydSVRyM2x4iseAI1iV2JoOAEjUSOo5/JGBp5j1YGwIThgIBJKVmo7S28Sxp4qCJ0SQm9xbY7G0UxFQFxIsE0CMQECjBZuquoUmwoTLjDWpZMAmMUnwlsLgEXAY/E2gbpmLH3MtVqH4PRgSd0vqGvYQMh7SwqARIWcRIMw3bnFS5lMbAuProu79l46VnMzdaxoKPnLHshx5tGm1lSQWEkEX3keST1nTMc3q44WNdWPS3M1gxjaozBwdPv7hcvIHB9/MYqaOINw2CAQr7mLVGwU0RoYQ/wCMIpd3E+LNOY2kRGXTrK0eteH0j5vn9OIv0gcnqX2rj9eZ13Fz3QptY1hEEuaLujTMnnqj6YRQB5I5NQP8UeoXYk/A9vlKfFYlrLmTPIJCIzzUCAJDC45j3hpa4Am51hM9HTux2k1GtuZb0uJlje7e0VGf0vFxYxlOrdZTcfUsg0ONQ+P6eIh+mDnWp0nyP18xTiWMD3AMaGMaCAPzQf6iNUOTKGPtFAbDzXxPeMwYSgOs2Tz4+niKSk1HSz4e9uQjuy50mHFxAGkWHrupaBaK2fN8fSZsobUDqofL9Ylj+LMZaQ48m7eaHH07v8pYA5lBjsZUq/EYHJbsWNMfHMonsJX9yDz+q1gxemcOGA1PyKKCVqTwmNNM2+HcfolZMQyD4whk0y9p8Qa4SHt91gOFgaIjLXtPPmheiM4azednMUHU2ibiy8/1mMhzOxjOpBLclY4xTJ4TFua6QYI0KLdSGXmE6KwoxhwL5JMk+5SyxJs8xYpNhxKfH8Ga8zdjubbFacXVMormHs0jh8CGfmqOP9xn6Imyl+ABDW17xyjgHvdla2SdBYK8eN3OlRvKfOqCydoHE0A20y7cDQdJ5qytc8xmPIW3raRfpol3vCHMFCuFJilKrVUrVU4wQVDuJd3GBOoFt0NXBsd5IVrIdMlCJ925zgXack7UFFCQmWjcRaFkKRJG8jWxoaJcbBWuIk0JAsyWJ/3Kjqh3NvIaLrp7ECCLZLa50UQpqMIKI1hMQaZlp9NkrIgyCmh7cS+wfFm1LGGu+qwZOmKbjcQSviP0KrM4zyWbganpKDEFDDWNu9Rbq+k6eYKvVaXHKCGyYBuQNhKtgNRK8doaKwAvmcqEQIn1QiWL7wTnBFUODzxyRVcsQhq5iC8kjQmbx5lXZJ3NygNIpYiMVRLi3NEc9PdMOPIBdQtRkcTjGNF3DyF1aYnY7CS65lQ7GvduY5TAWwYlWKZ7MAUcUWuCfURBYJaN8Gq0hUPeluWDqCQTIiw9VoxAX7oOrn/yd49imuLcjmloG0iD5HoB01RZKPEtj3EpnvHMIADFMQdos7JzTRq8TOVTzEWlaCJkBjeFx7qRDmnzCS+FcmxmhM7Y9xxNvwfibaoB9xuuJn6c42ozqJkGRbWWNdrSZbpss5IvaEjGt4UVMrQZEzEboTjBF3K+81VHKeOBZlc0HrupqpdNfvFnCQ2oGRa2hlJLiCBYDnsjxKhB1Eg9pGOYEADaIgi5Lo+6EXH77Cos2sJ08kekxlGFpUnPOVoJPIKKhY0ouUzqosnadxFBrQJDg/cEQjIoV3lI5Y7VUBm6IKjanTopJC0K5AIBs7XqpZAoRbqCQT2krAaC6XvJvAl4lHRhUYOtiGiUSoTKA8ygxWJNR19NgugiBBAZpKm1UTKhQEMKSQySBbdFcqOUOIvbY+IfNJbArcbQrEdbxOnvI6JB6d5Lkv8AUaZ3Psq9B/EgMi3H0+Z9lfovL1QNbiTdgSmLgbvJrErcVjHP1MDkFpx4lSLL+IvlCbAswbiOasXITINxEbhHpiSYOrjGohjJg6wJoOyPDWYmnVLmS5haGySA4kGGztJAHqkdTl9DT8bv6Vv9JRygIDXc/lUKex0tzuqOptLXOIyTljJ66P3v4SoerTVpUWbA55u/2kY4y5Vd96G43ufM7Cw4OfUeW+GWhtySXAglpsPDr1Eqf56HZR57/L9+IsFL5P5f36fnFO0/ZWnQoVajZJD25fisHOe3LG/wG55p3SdV62QJXY/lR/WKzHH6Zat//P3mL7h3Irq+i05vriQASTHidrNsom5ky7CM8KxhpvBB80rqMOtajekz6Gm4/wBSYA24vouD6DG9p2bB7w1bFZ729FCN95app4gBXIVlIdxinSc5hfIABjW6IYvbqi2zAMFqPYfC0srHPqzJOZrdQP5HumLjxAKzNydx3iWy5ixVV+Rn3FXYeW9w19h4i7cqZxiNejfxuH0/r7+qR8J3g3FxSrtqRYWI5hD0+Q4MgeX1PT+riKS347iaeIpmq0AEOiN4tp/Oa0dXlTOhyrsQZj6RH6fIMZ4ImXe6FgAudYbxerikxccMCot+NIO8JvpAiCXWE/HdSg9KVqWddi29VPTMvUsTxD856JyDTAY3IsYArJJgVJFyqpV1JBVK1TjnKwJdyBcrqUTPmuG6lGVci+s1WFMrVAPxzBumDCx7QTlUd4B3Em80YwNFHOvmd/Gg6KekRCDg94N+KRDHKOQCAfiTzTVxxTZoEvJ5lOXCTwJmfqVHJnW0Hn8p9bJo6Zog9YvaT/DHcgespg6byYs9Ux4E0PZE0GmoK9QgeEtGZ7WyHCbN1MX9Fi67DlAX0RZ3vjx8Zr6PqGo6iPhx4N8/S5paWNwWhdm1kN752u3iXPPT9ceF/wDyP9TWeo8MP/n9I7SrUnHwUqjhNopHSbCXuRD7O60j+f2EWeqQDdx+fP0WVPG+z+Ir1XGmDTouywxxA0F7Cd5K7PQ9G2LGPUrUL3nP6nqtXtVrFb/j+PiLM7APi9Rs+RW/0zMWoTz9jVySd50ABU5XHhlFjPug5h7LijHLSwFTnoxB2jmHqlZXQToYsjHmXnDMW6Ymy5+fEvM63T5GOxl7lssFzXOhilyxE8XinNMBOx4wdzAc0ImMbUEw4iVqG2wmegdzCcMqklJzKAJqwkkbzU8CYH1gHAEQbHTRK6ZFOSiInq2K4iVNSsxx8JhJx7tHqTUpmFbYFk8yZchkqpwK5JMNQy52FJVz5SSCqIhBM65ygEqLV8QRomIgMFmIldXx7+a0rhWZcmZhE6mNefzJ4xIO0zN1GS+YMvJ1JRaQIo5GPJnzWq5QhGtUAuRjUcoUQeaYuFTzEP1DrxH24Jsb+60LgTxE+vkbkwbqbRoAj0gcCVV8ybHny8lIYQQlOkDqSqhgCaPgvZ6lU+LN6EforVbgsdPE2OA7KYVoB7ufMymhRFHI0tsPw2kz4abR5AIqg2TGS0KSQVZquSKvF1JU/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9" name="Picture 15" descr="https://encrypted-tbn1.gstatic.com/images?q=tbn:ANd9GcRyfnh7YkXtmWUzJT9lsF8xV4aYD_RIHAdQTF0m36e1K_wGw_E"/>
          <p:cNvPicPr>
            <a:picLocks noChangeAspect="1" noChangeArrowheads="1"/>
          </p:cNvPicPr>
          <p:nvPr/>
        </p:nvPicPr>
        <p:blipFill>
          <a:blip r:embed="rId3"/>
          <a:srcRect/>
          <a:stretch>
            <a:fillRect/>
          </a:stretch>
        </p:blipFill>
        <p:spPr bwMode="auto">
          <a:xfrm>
            <a:off x="3352800" y="609600"/>
            <a:ext cx="3017520" cy="2251534"/>
          </a:xfrm>
          <a:prstGeom prst="rect">
            <a:avLst/>
          </a:prstGeom>
          <a:ln>
            <a:noFill/>
          </a:ln>
          <a:effectLst>
            <a:softEdge rad="112500"/>
          </a:effectLst>
        </p:spPr>
      </p:pic>
      <p:pic>
        <p:nvPicPr>
          <p:cNvPr id="1043" name="Picture 19" descr="https://encrypted-tbn1.gstatic.com/images?q=tbn:ANd9GcRcL34s27tHSiWCkT6hySg3pVEqKKhOmLiiHY9z30nabn8dILX-JQ"/>
          <p:cNvPicPr>
            <a:picLocks noChangeAspect="1" noChangeArrowheads="1"/>
          </p:cNvPicPr>
          <p:nvPr/>
        </p:nvPicPr>
        <p:blipFill>
          <a:blip r:embed="rId4"/>
          <a:srcRect/>
          <a:stretch>
            <a:fillRect/>
          </a:stretch>
        </p:blipFill>
        <p:spPr bwMode="auto">
          <a:xfrm>
            <a:off x="381000" y="3886200"/>
            <a:ext cx="2926080" cy="2416681"/>
          </a:xfrm>
          <a:prstGeom prst="rect">
            <a:avLst/>
          </a:prstGeom>
          <a:ln>
            <a:noFill/>
          </a:ln>
          <a:effectLst>
            <a:softEdge rad="112500"/>
          </a:effectLst>
        </p:spPr>
      </p:pic>
      <p:pic>
        <p:nvPicPr>
          <p:cNvPr id="1045" name="Picture 21" descr="https://encrypted-tbn0.gstatic.com/images?q=tbn:ANd9GcQKpa4LjObOV40PXiMXfKorZXdS4KS5fGmrA9s27gGEy6aNNqfGAg"/>
          <p:cNvPicPr>
            <a:picLocks noChangeAspect="1" noChangeArrowheads="1"/>
          </p:cNvPicPr>
          <p:nvPr/>
        </p:nvPicPr>
        <p:blipFill>
          <a:blip r:embed="rId5"/>
          <a:srcRect/>
          <a:stretch>
            <a:fillRect/>
          </a:stretch>
        </p:blipFill>
        <p:spPr bwMode="auto">
          <a:xfrm>
            <a:off x="3962400" y="4572000"/>
            <a:ext cx="2743200" cy="2054754"/>
          </a:xfrm>
          <a:prstGeom prst="ellipse">
            <a:avLst/>
          </a:prstGeom>
          <a:ln>
            <a:noFill/>
          </a:ln>
          <a:effectLst>
            <a:softEdge rad="112500"/>
          </a:effectLst>
        </p:spPr>
      </p:pic>
      <p:pic>
        <p:nvPicPr>
          <p:cNvPr id="14" name="Picture 4" descr="https://encrypted-tbn3.gstatic.com/images?q=tbn:ANd9GcSMPvFtyPSoHxD_wxCMfA6zG2wEMoMneZvcoOXeETfcGFQpliGE"/>
          <p:cNvPicPr>
            <a:picLocks noChangeAspect="1" noChangeArrowheads="1"/>
          </p:cNvPicPr>
          <p:nvPr/>
        </p:nvPicPr>
        <p:blipFill>
          <a:blip r:embed="rId6"/>
          <a:srcRect t="31169"/>
          <a:stretch>
            <a:fillRect/>
          </a:stretch>
        </p:blipFill>
        <p:spPr bwMode="auto">
          <a:xfrm>
            <a:off x="3048000" y="2895600"/>
            <a:ext cx="3749040" cy="1552340"/>
          </a:xfrm>
          <a:prstGeom prst="rect">
            <a:avLst/>
          </a:prstGeom>
          <a:noFill/>
        </p:spPr>
      </p:pic>
      <p:pic>
        <p:nvPicPr>
          <p:cNvPr id="15" name="Picture 3"/>
          <p:cNvPicPr>
            <a:picLocks noChangeAspect="1" noChangeArrowheads="1"/>
          </p:cNvPicPr>
          <p:nvPr/>
        </p:nvPicPr>
        <p:blipFill>
          <a:blip r:embed="rId7" cstate="print"/>
          <a:srcRect/>
          <a:stretch>
            <a:fillRect/>
          </a:stretch>
        </p:blipFill>
        <p:spPr bwMode="auto">
          <a:xfrm>
            <a:off x="6858000" y="0"/>
            <a:ext cx="2286000" cy="65686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data:image/jpeg;base64,/9j/4AAQSkZJRgABAQAAAQABAAD/2wCEAAkGBxQTEhUUEhQUFhQUFxcUGBcYFBUUFRQVFhUWFhUUFxQYHCggGBolGxUUITEhJSkrLi4uFx8zODMsNygtLisBCgoKDg0OGxAQGywkHyQsLCwsLCwsLCwsLCwsLCwsLCwsLCwsLCwsLCwsLCwsLCwsLCwsLCwsLCwsLCwsLCwsLP/AABEIAKAAoAMBEQACEQEDEQH/xAAbAAACAwEBAQAAAAAAAAAAAAAAAgEDBAUGB//EADQQAAEDAgUCBAUDAwUAAAAAAAEAAhEDIQQSMUFRYXEFIpGhEzKBseHB0fBCYvEGFCMzUv/EABsBAAIDAQEBAAAAAAAAAAAAAAABAgMEBQYH/8QAKhEAAgICAQQBBAICAwAAAAAAAAECEQMEIQUSMUETIjJRYQZxI8FigaH/2gAMAwEAAhEDEQA/APuKABAAgCmvRDhB0WTZ1o549k/BKMnHkTD4RrdPdVavTcOuvpRKeRz8lznQtjko8EBgpiBDAyYghokyZXD6nkx60O+StstxruOZUxJNj6cLyOxvT2I9t8GyONLk3+FtgG4JJmOF6voMY48HY5Jsy57bL62IDdbXW3c6hDW+/grjDu8GZvijZgggcrnYf5HglJpqv2XPWlRup1ARI0K78MsJxUo+DO006Y0qbdK0ANclGViYymAIAEACABAAgCEgM2MrOaJa3MufvbOXAu7HGycIp+TFivErDLIK4G519zUVhVM0w1+eTdha4cNZIF+69Fp7kM8FTt+zNOPayvHYzJa8nSyx9U6otVUvJPFj7zPR8ROhF+VydX+QzlFxyLn8ls9dLlFD8SXNM8xYQudt772Na5ebJxx9sjNC4JoIFoOnsrMeWUHcXQNJkVHE3N+OynlzTyO5tscUl4K3g9yOvuq4tEhzXeAA0kX9Frx7maHCkyHxxbto1UPFSyBUMzoY1PC7uh1vI325fH5M+TXT+069B0iZmfbovU62WM42pWY5KnTLZWn1bIkgpp2BKYAgAQAIAEAKQoyipKmBhqhjCDA9Lrzm3k1tPIpSijRFSkqsitjwB5Yuqdrr8McP8K5Y44G3yZMTiRUF7Ee65O/1GO7jTkqki7HjeNmY9Fwk/Zo9EjRHc/BF+bJKiCFcE0SsRMYxSELCYyuswPEHT7KcW4u0NcFmHruYbH9itevuZcDvG6IzxxmuTdhsQ+o5wmABoOV3tHc2tyb5MuTFDHFM6uHzQM0T0XrMHeoLv8mOVXwWq4QIAEACABACOdCqy5VBNsaXJxKzCSS5fNt6GaeRzn4N+NpKkVQD1WCa7eEy1NkEhR5GDR6pNgySEWKyHFCAhp5QxkuQApCY0BQBRiGTEbEGJ16FW43XkkiG3+m36oaoZp8PxPw3uJ3C63S95asnJ+0VZ8byJUdLCYtz3RHl568Fej6d1HNsz5X0mLJjUEdJegtGcRlUEkA3GvRQhljNtL0OixWCBACkqE5KKt+gOPi8VmNtF8/6t1L559sOEbsWKlyZYv0XFlNtcsvIbuFFgS8WvohPkaBqTBjJERSE0SCeNUCGc1IVlTgpImga5Ngyt580AWiZ6qaSokgDfwf3Q2IR+0a3+v7JqiSNngmMANQOOhH67L1HRt2GtCSn4fgy7WJyaaO/TfIkbr12OanFSXswNVwAaBsnGMV4QhipMCn4sAlwiD/Csctr4sbyZlVEu2zNXxYIMTdcPqPV4fE4wfLLoYueTmtC8Q275NoEoAgN3Q2Fg9C4BEi/0QxEwo2BESmFivbCa5GmDHyhoGhyEkxWVAG6m2TRW4qSJC5odE7THRS7bVgLU0I/nVOIzLgHEF5cBBMNJ3Gl1flipNKLHPlHpfCK8NDHOJeLydxK9r0nqMcmNY5eUczNjadnSXcM5DilJ0BTi2jKZXO6njjPXl3E4Omcl7IgTNvRfP8AexqDVSv/AEbYyEAWCyyyXFCEiSgBCpDIBv1/RDAtKgIredIU1+xoglIBWmHQptcDfKLCOFARTiLCfVTx8kolTr6W1+shWLglQrxmAGhF+tlJSoKoamZk7iyjLgbMniD7NtJzDy8XhX4Fyxo6fhdIvc14s1sh06yOAu10bSbn80nwjNsTpUeiC9x/RziSmBh8TrQAIm683/INtY4KHs0YIWzmi68LOTbbNngYBVCBMCJQAQgCGtQ2DYzkIRnozmJOkwFbNLtJy8Frxf7qEWRRTiLCevup4+eCSYzXyl20OhMQZgczKlBUrCJUGyzy2jSRt2U39MvqHfJPxBYaOjvCbiyQ1E867xzCjMTMPiYL3U2tkXzEjgayephaNeoxk2SibcC8sa5riBmIkk+VbdbNKa+CLruKcsU/qPTYanlaBwIXv8EOzHGN+Ec2Tt2WlXVZEwY9oIncLy3XoQnjeRrlGjDKmc0Cy8OzYOoiJCBCuNk4+RoijpdEvIPyNKBEkJWFiNEWCldoZFQXB9eqlFquQQlZsi56jvwnB0NOipvlvzeOLWCsf1cEnyJn82baB9OhTpJUNeKK6AyuN/mPtf3U51Jf0NrgmmyJPJJ6nolJ3SCwwcue8yIkQBqLXnlGWopJIcuBPiSegdE9Yv8AqpOPbwHBnZTbWLg4SA4EtmxLfuNFfHI8DUvZKS+k9phaoc0EWt6dF9E1M0cuKM4+zjzi4ypj1qmUSntbKwY3NijG3Rya+Mz6CB914PqfV5bP0xVI2Qw9vkzsXEZex4UCJM6IETCQC6JgNCAJSELHqmMWq4ASU4psEI4gqaTRIpdqY/kKf9kvRg8RqOa7b4Za4fUxcDc6rZgUXG/aJR5Hq1RFKCXeYCQdQBJJPooxg7m2HIYisZOXY3iJ+WddkscPFjSFwzwz5flykk6ybRfdOce77vI5KywtAY61iCY6nUqCbclYUV4EOyN2aBB5JB16WU8rj3cg+eDvUsM8AfDMB3mM3IJC9Th1dnHCDwyqL/8ADnOcW3a5OrV0K9BtK8UkUR8nCOpmy+XbDk8jUvR0V4JAhZ2BJKQiQkAEpgAQAriZ6KSSoYxURCCoJj6qfa6sdGOtne4ACGtdJceBsBvPK1Y+yEbfkkqRexsHvf8AColbBmHCY0fEqsbfJl2tmdNpWrJhqEZP2SaspxodkIIBygHNMbXi1rqzD2KVokuDJ/pWg8U4qRmaY7A3PbZWb849/wBPslOkacdUuWhvlIMf3GNh3VeKCpSbCPg0UmHK20wDMWuQIHuq5NW2Kxn1AGkuMACDO8/dQUG3wAYaA0nQXN+NAiSbkkgfk6/guKc9xY4S0NDg6N+JXsehZ8uSLhPwvBz9mEY8o6eKplzbarqdQwyy4axvkog0nycaoTPmEFfOttZPkfyr6jfHtrgAsZIdIiEoGAKBEOKENC51KhtEyUCEa26lfA/QHf7oSBGVpJeRJ0HYX3KvlSiibqgbSbTBi5PmPU7yhyllpCtsrxToGY3ERGwgzrxop4lb7SSK8PTy/EtAMOJ5keZTyS7khvkZmGaamY3gWnadSOtlF5WoUgb4Lc06C402kj9Cq69sRz8W/wD5snIuIsDch0nX8LVBVj7kTid/wWlmv/S03ka2Xa6JpTyT+V+PwY9rJXB22Mhevx4lC6RhbGAUoxUYpC9nM8RpwZvrHZeL/kOs1JZUzXgl6MQMryzVGlokqKAkIAVzjKklwFDuNlFeRFZ5/kcqzgZYNFX7IilNDEquIFgpRVjSKHuOb+eY/sFckqJ+UR8ODJMl3U5R2CXdapegT/AuJo52FkwHC8a/ThSxz7JKQCscBmbM6WmSJH4UpJ8Nkv2P/bN7H8qH/Jiv2U0qhL3Af0mC46u3AHQXV04pQTfsdcFDMCDUfUcXZnQBwA2YhSedqCglwhp0dr/TTnEPtf4kG+ggQV6voWNxx90ffkwbT5O+F6YyGdr3ODS2IOs8Ln4s2XNGGTH9r8k2khsU2WmUupY1k15KSv8AAQbUuDiBpBuvmuXHKDqSpnRTTQyoAlAit7d50UkNfgYmQklTFVMSeqkxlsqFCoQFSSAqrVoOm8eqnHHZOKMmIY5z2m4a2TpzyeNoWiElGDQ1SRqc2SCTpNuOSqE2lRH2DjDSeE4puSQ/Zz8FSaGZqUQ6XZjcuJOpK1ZZtzal6LGbQIII317cLM3ZD8lLqwD3E6aEcRv7qxRcoJEl4KquIiLFzi4MAFyD/hXYdeeWajEG1FWz0PgmCewEvsXEnL6QT1svadH0smvG5v8A6ObmyKT4OoAu4UFZpWEWhZ/gSSjHih3Y5CtatUI5PiFOHDqvA9f1vizp/k24HaMuZefo0USSgQvM6KSGSw+iTEyBYGdkeQEfUnTdSUSVB7e6BClosmmxg5+0/gWTUfYUR/6HO3VO+bGUuojIQbjLETqpqbu0MelTa0BrRAbAAGiUpSlLufsCM+5sBI9Nymo80NGSiJ8zrZgCBoZm8+yulx9KJGnwmajw5tpPYENmSO66Gjim9iMUVZ5JRpnrWhfQUqXJyRkwIhFABS4QHN8UpmM3C8n/ACDUnNfJ+DVryV0c/qvGGsklIKIcE0AuoKY2geJt/LIXAIGlACNO23J91LigGcLpIaEotvJ1NvoFNy4oGLUMQdCTCI0CILZLSNACO8xf2UlLigSEp1gfM3QSOhKnKLjwSohtMx0gyTqTyhyV/sBHtLsw0Gg5J5lNS7VyPwdbwGkCJB/6yW6anv8AUL1XRdX5Gs9+DDsyp0dwL1SMZKYAgAQBXU45VGZKce1oa4OHiqZDoiNwvm/Udd4c7TVHRxSTRUCufRYD7o8AiXCAheQXkVrU7Bsn9f0QIWr6BNeBoZromf4EmgpsqpPuTtspyXFEmiHgnpx26oi1HwC4JBshrkCpl4geUadfwpul5Gyajptt8xO0DZKMUuQoKFNzvlkl0xNv8LTi155cihHyKc1FHofDcGKbQGiOk+/dfQNDU+GBy8k+92bVvRWCYAgAQAsqNq6AoxWGzjrz91zuo9Pht469+mWY8jizm1MAQJuYJ9OV5Ta6FlxYnKPLs1x2LdMxnjj2XAlFpuy9ckuSSAbPCVBQoPPomBDnwJTSHQjLC9zf8BOVAFV8d9u5TjGxoC/hLtodCZLQpXzY/wBmqlg3OaCI7dOy6Wv0zNmg5wozzzqLo14bwqGnNEnpou5rdBksL7/ufj9FM9m5ceDdRwvylwGZswR1Xc1dKOJJ19S9maU2zSF0CBKABAAgAQBUaQzTuFR8MO/urkdlqvEIW31Vco20Bkq4AEk87dVxdjoeLLkcvz6Lo5nFHPr4JzbRIXltvo+xhbdcGqGdMzusbrj+S5cognX7qajxYxWXtr7qUccpcpA2kFMHud+isWvkn9sWJyQr6RkCDzMaRyVOGtlq6Y++P5NH+3cBmI8oi+s9gtEum5YY1knwir5k+ESaYbUDn/IGn6m23SCterrYdfL/AJ/Hog5SkqidXD4RmYVGzcW4g9F67U6fhwZHlx+WZJTk+GbIXRorJTAEACABAAgAQAIAEACAIKTA59elUc4aATe+2689k097NsqU2lBfh+i+M4RiWDw9k5ok+wWvH0bVhJySsj80qosdhGkERqrJdLwPG8aXkiskk7HoYcNEABX6+liwR7UglNyfJYGjhaVjivCI2DmAolji+GhWI+iCIOiqza+PLD45Lgak07RTSwLBIiZMmbrPh6bgxRpInLJKTs1NELekkqRWSmAIAEACAB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C:\Users\snk\Desktop\NSS talk\images.jpg"/>
          <p:cNvPicPr>
            <a:picLocks noChangeAspect="1" noChangeArrowheads="1"/>
          </p:cNvPicPr>
          <p:nvPr/>
        </p:nvPicPr>
        <p:blipFill>
          <a:blip r:embed="rId2"/>
          <a:srcRect/>
          <a:stretch>
            <a:fillRect/>
          </a:stretch>
        </p:blipFill>
        <p:spPr bwMode="auto">
          <a:xfrm>
            <a:off x="5257800" y="3124200"/>
            <a:ext cx="3657600" cy="3498568"/>
          </a:xfrm>
          <a:prstGeom prst="rect">
            <a:avLst/>
          </a:prstGeom>
          <a:ln>
            <a:noFill/>
          </a:ln>
          <a:effectLst>
            <a:softEdge rad="112500"/>
          </a:effectLst>
        </p:spPr>
      </p:pic>
      <p:pic>
        <p:nvPicPr>
          <p:cNvPr id="16389" name="Picture 5" descr="C:\Users\snk\Desktop\NSS talk\download (2).jpg"/>
          <p:cNvPicPr>
            <a:picLocks noChangeAspect="1" noChangeArrowheads="1"/>
          </p:cNvPicPr>
          <p:nvPr/>
        </p:nvPicPr>
        <p:blipFill>
          <a:blip r:embed="rId3"/>
          <a:srcRect/>
          <a:stretch>
            <a:fillRect/>
          </a:stretch>
        </p:blipFill>
        <p:spPr bwMode="auto">
          <a:xfrm>
            <a:off x="6858000" y="0"/>
            <a:ext cx="1590675" cy="2876550"/>
          </a:xfrm>
          <a:prstGeom prst="rect">
            <a:avLst/>
          </a:prstGeom>
          <a:noFill/>
        </p:spPr>
      </p:pic>
      <p:pic>
        <p:nvPicPr>
          <p:cNvPr id="16391" name="Picture 7" descr="C:\Users\snk\Desktop\NSS talk\download (1).jpg"/>
          <p:cNvPicPr>
            <a:picLocks noChangeAspect="1" noChangeArrowheads="1"/>
          </p:cNvPicPr>
          <p:nvPr/>
        </p:nvPicPr>
        <p:blipFill>
          <a:blip r:embed="rId4"/>
          <a:srcRect/>
          <a:stretch>
            <a:fillRect/>
          </a:stretch>
        </p:blipFill>
        <p:spPr bwMode="auto">
          <a:xfrm>
            <a:off x="533400" y="3733800"/>
            <a:ext cx="2819400" cy="2819400"/>
          </a:xfrm>
          <a:prstGeom prst="rect">
            <a:avLst/>
          </a:prstGeom>
          <a:noFill/>
        </p:spPr>
      </p:pic>
      <p:sp>
        <p:nvSpPr>
          <p:cNvPr id="7" name="Rectangle 6"/>
          <p:cNvSpPr/>
          <p:nvPr/>
        </p:nvSpPr>
        <p:spPr>
          <a:xfrm>
            <a:off x="152400" y="228600"/>
            <a:ext cx="6629400" cy="1261884"/>
          </a:xfrm>
          <a:prstGeom prst="rect">
            <a:avLst/>
          </a:prstGeom>
        </p:spPr>
        <p:txBody>
          <a:bodyPr wrap="square">
            <a:spAutoFit/>
          </a:bodyPr>
          <a:lstStyle/>
          <a:p>
            <a:r>
              <a:rPr lang="en-US" sz="2800" b="1" dirty="0" err="1"/>
              <a:t>Tartrazine</a:t>
            </a:r>
            <a:r>
              <a:rPr lang="en-US" sz="2800" b="1" dirty="0"/>
              <a:t> </a:t>
            </a:r>
            <a:endParaRPr lang="en-US" sz="2800" b="1" dirty="0" smtClean="0"/>
          </a:p>
          <a:p>
            <a:r>
              <a:rPr lang="en-US" sz="2400" b="1" dirty="0" smtClean="0"/>
              <a:t>A </a:t>
            </a:r>
            <a:r>
              <a:rPr lang="en-US" sz="2400" b="1" dirty="0"/>
              <a:t>synthetic lemon yellow </a:t>
            </a:r>
            <a:r>
              <a:rPr lang="en-US" sz="2400" b="1" dirty="0" err="1"/>
              <a:t>azo</a:t>
            </a:r>
            <a:r>
              <a:rPr lang="en-US" sz="2400" b="1" dirty="0"/>
              <a:t> dye primarily used as a food coloring.</a:t>
            </a:r>
          </a:p>
        </p:txBody>
      </p:sp>
      <p:pic>
        <p:nvPicPr>
          <p:cNvPr id="16393" name="Picture 9" descr="Tartrazine.svg"/>
          <p:cNvPicPr>
            <a:picLocks noChangeAspect="1" noChangeArrowheads="1"/>
          </p:cNvPicPr>
          <p:nvPr/>
        </p:nvPicPr>
        <p:blipFill>
          <a:blip r:embed="rId5"/>
          <a:srcRect/>
          <a:stretch>
            <a:fillRect/>
          </a:stretch>
        </p:blipFill>
        <p:spPr bwMode="auto">
          <a:xfrm>
            <a:off x="1143000" y="1828800"/>
            <a:ext cx="4754880" cy="15374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2335896" cy="646331"/>
          </a:xfrm>
          <a:prstGeom prst="rect">
            <a:avLst/>
          </a:prstGeom>
        </p:spPr>
        <p:txBody>
          <a:bodyPr wrap="none">
            <a:spAutoFit/>
          </a:bodyPr>
          <a:lstStyle/>
          <a:p>
            <a:r>
              <a:rPr lang="en-US" sz="3600" b="1" dirty="0" err="1"/>
              <a:t>C</a:t>
            </a:r>
            <a:r>
              <a:rPr lang="en-US" sz="3600" b="1" dirty="0" err="1" smtClean="0"/>
              <a:t>armoisine</a:t>
            </a:r>
            <a:endParaRPr lang="en-US" sz="3600" b="1" dirty="0"/>
          </a:p>
        </p:txBody>
      </p:sp>
      <p:pic>
        <p:nvPicPr>
          <p:cNvPr id="17413" name="Picture 5" descr="Azorubine.svg"/>
          <p:cNvPicPr>
            <a:picLocks noChangeAspect="1" noChangeArrowheads="1"/>
          </p:cNvPicPr>
          <p:nvPr/>
        </p:nvPicPr>
        <p:blipFill>
          <a:blip r:embed="rId2"/>
          <a:srcRect/>
          <a:stretch>
            <a:fillRect/>
          </a:stretch>
        </p:blipFill>
        <p:spPr bwMode="auto">
          <a:xfrm>
            <a:off x="2514600" y="2286000"/>
            <a:ext cx="3474720" cy="2380177"/>
          </a:xfrm>
          <a:prstGeom prst="rect">
            <a:avLst/>
          </a:prstGeom>
          <a:noFill/>
        </p:spPr>
      </p:pic>
      <p:sp>
        <p:nvSpPr>
          <p:cNvPr id="17417" name="AutoShape 9" descr="data:image/jpeg;base64,/9j/4AAQSkZJRgABAQAAAQABAAD/2wCEAAkGBxQREhQUEhIVFhQVFhYXGBgWGBcXFhQXFRcYFhQVFRcYHSggGBolHBQVJDEhJSkrLi4uFx8zODMsNygtLisBCgoKDg0OGxAQGjIkHyUsLCw0LC0sLC8uLCwuLCwsLCssLCssLC8sLCwsLCwsLDcsLCwsLCwsLCwsLCwsLCwsLP/AABEIALUAyAMBIgACEQEDEQH/xAAcAAABBAMBAAAAAAAAAAAAAAAAAQMEBwIFBgj/xABEEAABAwEDBgkKBQMFAAMAAAABAAIDEQQhMQUGEkFRYQcTIjNxc4GRshUWMlNjkqGi0eJCUrHB8BTh8SNDYnKCJESD/8QAGwEBAAMBAQEBAAAAAAAAAAAAAAECAwQFBgf/xAAuEQACAgEDAgQEBgMAAAAAAAAAAQIRAwQhMQUSQVFhcTKx0fAUFSJCoeETgZH/2gAMAwEAAhEDEQA/ALcyXk6IwxEwxkmNhJLG1PJG5SvJkPqYvcb9EZJ5iHq2eEKWgInkyH1MXuN+iPJkPqYvcb9FLQgInkyH1MXuN+iPJkPqYvcb9FLQgInkyH1MXuN+iPJkPqYvcb9FKLqJszjpQDPkyH1MXuN+iPJkPqYvcb9E7x25JpnagG/JkPqYvcb9EeTIfUxe436J2p2ov3oBryZD6mL3G/RHkyH1MXuN+idS0QDPkyH1MXuN+iPJkPqYvcb9E92pRXagGPJkPqYvcb9EeTIfUxe436KRU7EukgI3kyH1MXuN+iPJkPqYvcb9FLQgInkyH1MXuN+iPJkPqYvcb9FLQgInkyH1MXuN+iPJkPqYvcb9FLQgNVlTJ0IhlIhjBEbyCGNqDom8XIUrK3MTdW/wlCAMk8xD1bPCFLUTJPMQ9WzwhS0AISOdRa215QpcEBOlnDVEfbdi1RmJUDKmX4LKWieTRLqkYuI0aVqBeMbqo2lyWhCc5dsFbN/xtU4HLlrdnhZoo9MSte4t0mMbeX6gKar9upcLk7hCtccjnyFsrXfgI0WtNcWkCoAWc80Ivc79P0rU54uUVVee1+xb9st8cLQ6WRrGkhoLjQVOAquBytwomOdzI7OHRsdouLiQ92iSHaAFwwuqVxuV867TaojHM4aAcXaIF5qatDjrDa0HYuefcCaXi/Z2Lmyaq3UT2dH0OMY92o3fkdZnLnvPa5A+NzoY2ei1r76/mcRSp3XgLR5Ny3arO8yQTvq7SLquq11TUkg1Fa66LVBwAvNKXHXtwRBRreSK4m/spUBYOcruz046bAoqCiqotHN7hJfFZZH2tzZp+MAjY2jCWaDSS664A1vvTb+FKT+p0hH/APHFRxYA4w4ULnVIBr8FW2gATfXX8MLk1HaPSuvbfS+8EfVaf55tbHKul6SMm5x5v/RfmZWejcoPlYYhE+MMcBp6WmH6daDRBu0RXH0gusBXlqCaRjtKNxa8YOYaFuogOF+1bKy5UnEkUj5pS5j2u5xxNAQXAVN1QKdt61jqUku7k87N0Ryk5Y3S8EelkKrDwwVddYn0riZADo7aaOO6q3ubfCNBanyNlAs9COL414HGA41PotNaXVK3WWDdJnk5On6mEe6UHR2uikqVBjyzC6c2cSNMwbpFoxA19t4u3qa94GJA6bv1WhyOLXKMw5KsKI0qYoQZoQhARMrcxN1b/CUIytzE3Vv8JQgDJPMQ9WzwhSiVFyTzEPVs8IRb5qBARLfa63BcjnJnLFZWubpB0+jVrL8TgXkei1QM5c+22aR0UcenI00JcdFoNN17sVXWUspyWmV0khBedGuiKNFBQACpuXPlzqKqPJ7fT+kTyyUsqqPPuTLTnHaJGSxueAyV4kdcQ8EUuaQeS24XY3YrTyz1Iqal1SSakmuskmpKyr8fim5a6gK6q6lwuTlyfWxwQwpvGqFJpvGy68pLKX3ucbtW5AZS8/hH+aJxguA1fqq8F4xt2xOMoDsqabVg5xP6dIOvoQ430Ow0HSsNIN/Eb9uNAgcv+CuhHJbTAgu3gfqswNeq8jswICK4gYVxxWDi7p3XUocKqeSjpb0Yg1BAF+oHpvuUfTLg67RJNKmqzszwNN1TpX3asa3bVlagTSjRcK0GJO/tV1szmk3KPd/AsMtBfj/ApYK1bbUSy6lb/wDHSpPGkO0W1IxJwA3FRKJpi1EUvNDbrWWPIrycB06lgLd/qEOPJF1+un7LC02Y1uNSTXoRJMMTojHfXBXSVHFKeVSauqd/0dHm7nK/J8htDWteaObR1QKOpswwTecOcTrdMZZCDpYAElrBQVa2uAK560zigFKm40p8Ew0l5oCGipNytTcavYpPJCObvjFOVJHorg1zrZbbOyMucZ42f6mlU1o7RDtKlL9i7Jef+DjOP+gtA09Hi5tCN7jUaADiQ/vca969AArswz7onzXUNM8GWq2e4ladH6JxYFDDq2LQ4SPlbmJurf4ShGVuYm6t/hKEAZJ5iHq2eELXZwWkxse8N0yxjnaINC7RFaVOGC2OSeYh6tnhC0Gf1q4myTPrQmNzW66vfyWinaofBfHHukkUXlG1utErpn0q81uFBfsrqAosCbsP5+6ba2gBN2qmpoCVxqDSt+v6Lym9z9HxRUI0kBwxw+nxSuNEgZq1DYjjK1NDQbbuxVNE/Mbey+8mlKUB24klZVpSh1XX6gl3HHdem3PILeSa0v3KeTP9MW2ZC4ml9bkNaSb99dqTZU0ONNQNyyjcADW7b3BQRs2ZSC67/AotdPOA8NaTdcTjjiU7lB7ngBmDjecAm2WTi6jSBcTiaAb1pBJLc5NTklOXbBbLl/QcikaLq0uvvBrrvSzWhujQX7dQWRNTTRuOvcs2sF5pXs7qfFQ2jSMZV2pogWSGjjRppXkjd2qZICQW0v6afohz6Ek6IDsOxa6hklOoDsr0q/xOzlbWGKhHdt0SI4/wuN9LiDs3KHFaAwO16hXatpxYFdEY4m/91rnwhhIc2rTfvVoyTMNRinBJr135FtNpBaARV3wUaJtAXDUexOiQnk4DYLqKRaw1o0W7v5vV7Udkc3bLJeRvj5jfHAtJNTurivQ3BNnC+22ImR4e+KQxk6yAA5hdvocddCqDyXY9EVdicBsG/eu04MMsRWC1SOkcWxSs0XUBcA4OBa6g2X301qceSMZUV1mhz5dOslb+XiX6sXXEdybsdrZKwPje17HYOaQQe0JZje3pC7T5lprZmGVuYm6t/hKEZW5ibq3+EoUAMk8xD1bPCFAzuyN/WWSaCoDnN5BOAe3lMPeAp+SeYh6tnhCkuTklNxdo8r8U+9r2ua4HQkbTRLC30hTbin3C4Uw1d1ytjhKzEM5/qrK2soH+pGP90DBzR+cfGgVUEY6iMQfw01UxqvNzQcX6H3PTNZHPjv8Ad4mLxcadA7FjcKftrqL0ko1Vvp/miVzRXfS49OKxPRbtmWAN265MAEg468bsf2WbzTpCWlB/P5REVku5+gkcLa11kY9NybBqBQVNT/P7pwGu24V2VqsCbiALgKbyezDWrFHS4CladnaOzFK5gwOqpv8A5csJj6NKUwr+wCK8rHEAYYdymijkrqhXvF5x/vsSafKGkRUGlK/ErCytvPSaHHp/ZNupGJHHE+jr7VNLgyeSSSl4fQVkYfpOdT0qAfRQxGXve6tKHVuU2GarccQa3bNyONDG8lta/Hee9WTaMJ44TUW3ty/UzjcQKipG/vO9auV0klHU1m/p2qXZ4nN9OoB1Xa9SkysGjo9o1YJfayJYpZoctJeBFEI2Xggg7von5LLpHSLrhQ01Eb1laZW1AxBGr9CpLGaj24Krk1ub49PB3HkjGblAYN101bFK0sd3eVgyO8EtApt17089w0b8O5UdHVjUopts6/gzyzPDamQRAOjncNNrq0YGgkyNobnUuO25XSDWQD8oJVVcDmTCGyWx4xrFFdeR/uP6K0aOgq08nNxJ1r0cCahufFdVy48mobgvf3MsrcxN1b/CUIytzE3Vv8JQtjzQyTzEPVs8IWVptbIywPcGmR2iwHFzqE0G24FY5J5iHq4/CFTPCHnK+S3gwm6yOGhs02kFxPSRToCAu5cfnlmDDbuWw8TPjpN9GTdI3X0i/pXU5OtjZomSsNWyNDh0OFVIUOKapl8WWeOXdB0zzbl/N+02SQC0R6IFaPA0o3b2vF3YaHcoGs0xIu3716dtEDXtLXtDmnEOAIPSCuEy1wW2eQl1nc6FxryfSjv2NN7ewrjyaZ/tPpdH12PGZV6opkXXa607kj+nFdTlng/tsDgRDxrADy4naXRyPSHcelc25haSHtILTfpAtPZpLnlBx5R7eHU4svwSTGpCBXSpqu/umJHG+tDQCgBvOqqJ2g006lpNaD4JOLkL9LRDWtuv3qY1yUyTk3VffqLHFpBocMN/w6U5o0OzV2G65K9u/HC/YlmpokjDHuUXZooKK9huvKqLgMN5BWNoHIN1+N+u9KZA3QodpwvNf3qlJuaRWuzXeaqd0ZtqSaZjhcBUgGuy4bknHN0akAjVdS+6oCW1vIYC3E6gOnWEwI3ujDWihrfW7t3BSknuYym4ycY77XwE2m9jbqEHHXjipDBQkl1QBedddiVrDQgnC7vxqnRHS/v37FDkuDaGJ33e3IwIy4g6PIF+zDbVPwjlE1vIu6E260ilwrtxx2VW1yBmja53VbA8Np6b+RGK7zeeyqlRcirzYsTTbVeZCmNAdurYt3mbmVLbXcZPpR2YYHB8u1sdcBde7C+6q7jImYsENHTkTPFLqUiB26P4u27cuuB/n03Low4K3keH1Pq6yPswvbzFgjaxrWMaGtaKNaMGgYALe2VlGgLm7fbmWeN0spoxlK9pAoN9SF00Mgc0OaQWkAgjAg4ELrPnbsj5W5ibq3+EoRlbmJurf4ShAYWCTRs0btkLT3MBXmJk5eC915cau2moqfEfgvT2TGVs8QOBiYO9gXmKWAxvlhcL4nkHfolzCd2pCGW/wNZwCaGSyudV9nIc3/lFITokdBqO0KyQvL2bWX3WC1xWgVLWktkA/FE6mmKbR6Q6KL03ZbQ2RjXscHMcA5rhg5rrwe5Ah5CEKSQUO35MhnFJomSD/m0O/VTEiiiU2t0cblLgysExqI3Rn2b3Ae6at+C0ls4Jh/tWki7B7Qb9V7aKzUKjxQfKOvH1DU4/hm/mUnlDgotgA4p8DiNbi5pPRdcoVr4PbewcmzB91KNkju2+k4K+ChUengzpj1nUxvh36Hna15lZRq0iwvJGPNm67Y7cknzOyhxYDbHLWg1Nu+ZeiEij8NEv+d599lv9+Z5/yfmPlHQGlZH1F17ox23uUyycHWUXV0o42VrXSkZdspo6SvJxTbnKPw0B+eahRSSW3v8AUp2HgktLjWS0wsFBUNDnV27Fv7JwX2ZvOzSyYXN0WC7fQn4rvXuUZ5WiwwXgcsupal3+uvY1OTs3rJZR/oWZjTjpGr3E7dJ5JU18hKV5WC1SSOKU5S5YJwLBQMt5ZZZIXyvPogmm1GVs4Thly/QRWNhxIlmpqA5pnadJx/6tXZ8D2XDabGY3GroHBvSxwqw/Bw7F56yvlB9olfNISXyOqfp0AUVt8ATzxlqGri4ienSeB+6rZJbmVuYm6t/hKEZW5ibq3+EoUgMk8xF1bPCFRXC5kk2S3mYNPFTjSNOwSt6cCr1yTzEPVs8IWnz6zdbb7K6MjlN5TDsKA805SiIONQQC07WnA/zerR4FM9f/AKE7rxfZ3HWMXRbLsW9o1KtrTZzC51ntHIAPJcf9snEGmLD8MVqLVE+F/wCJj2kFpBvBGDmOHRiFHqD2IClVccF/CM23sENocG2pg6BMB+NuquFW71YocrEGSElUIBUJEISBSIQgEWJSrEoQYuKacVm4ppxQDUhTDynJHKJLMBrUkCOWJKiT24DBafKOWQ0EudRAbe15RawY9qpPhEzpNpk4qN1Y2Grv+ThgOgKRnfng6SscJoNZ2Lg6VNyq2EPWcaRG5X3wD5NLILRORzrmsb0RhxJ73/BUtkPJb55GxRir3kDortXqnN3JLbJZooG4MaATtd+I99VVFvAkZW5ibq3+EoRlbmJurf4ShWAZJ5iHq2eEKWomSeYh6tnhCloCteEnMxk402ihODhqOw7lTFssj4DxVojL4x6NPSj3xu2Yck3FerZ4Q9pa4VBVaZ3ZtUqHN0mnA6+/UUBRUljfHSWF5c1pqJGVDmH/AJN9Jp+HSrXzD4XLmw240dcBL+F3/emB3rmbRm4GO0mOdGaemwA0/wC8deUOhau35sPLS8xBzfXWXls//SG5zDtuCFT0vZMoMlALHAjcVK0l5cyDlm22O+zycbENTXaVANrTygrGze4XI3nRnBY7XXHuVhZb2kiq5vJ+dkEvoyBbWPKDHYOCiiScSkqo39SNqxdPvSgSXOTbnqI+1b1Ent4GtTQNhJIok1oA1rR23LjW/iXK5VzrAwchB2Nryk0a1zuUc42NrylwOU85y6tHFc3bMs11pYO5ylnZjolcTlXLr5TTSu2/RaiW0ufjgm9FVJoSR+lcLgFIsdlLiGsFSVJyfkp8pwuVtcHmY4cQ9zeQ3EnXuChkm44JMzBZ2/1Egq9w5NdW2isxJHGGgACgFwAWSJUCJlbmJurf4ShGVuYm6t/hKFIDJPMQ9WzwhS1EyTzEPVs8IUtACYtdmbI0teKg/wAqE+hAVrnHm06M1Aq04EYduwrkXNdE7SaS1w/E0lp7wVe0kYcKEAg6iuSy7miHcqEf+T+xQFZWieKY1tMEb3esb/ozdskVA7/0CodvyLBIORN/5tMemNwE0QLm9rVu7fkgsNHNIO9aiayEYKUyKNBJkp0XoaTd8UglZ3E6Q7gs4su2mK5to7HgtP7qdNGdYr0qDaLIx2Le4lLINlDnxa248r/q4FPnhDtAxa7uXMSZJZqc4Jl2SjqlPxSwdPLwgzn8Lu4rXWnPOd35lpH5Pf6xYHJ7/WJZNIk2nLkz8Se9a+W0POJTpycdbys25NbtKq9yTXPvxd3JGRVwFT3rdxZOb+XvvU+CxbApBobPkx78bgt5k7Ig1ipW8sGSC7V/lWPmzmPSj5hoj8v4j07AobBos0Mz3TODnDRYKVP7BWzZLM2NoYwUaMAsoIWsAa0AAYAJxSAQhCAiZW5ibq3+EoRlbmJurf4ShAGSeYh6tnhClqJknmIerZ4QpaAEIQgBCEICJbsnRzCkjAd+sdq5LKuY1amIg7jce/BdwhAUzlHNmaPFpHYtFPYHDFq9BFtcVAtORYJPSib2Cn6IDz9LZD+VMGzbirztGZdndhUdxWvl4Po9T+8f3QFLPsvSk/pFcZ4PG/nHcVmzg8ZrkHd/dCKKcZYDsUiHJJccFc8GYcAxcT2BbWzZs2dmEden+ygkpzJ+bL33BhXZZHzAdi+jBvvPYPqrFhgay5rQ0bgB+icQGryXkGGz+gyrvzOvPZs7Fs0qFIBCEIAQhCAiZW5ibq3+EoRlbmJurf4ShAcxYs7dCNjeJrosaK6eNABX0U/55ew+f7UIUAPPL2Hz/ajzy9h8/wBqEIA88vYfP9qPPL2Hz/ahCAPPL2Hz/ajzy9h8/wBqEIA88vYfP9qPPL2Hz/ahCAPPL2Hz/ajzx9h8/wBqEIA88fYfP9qPPH2Hz/ahCAPPL2Hz/ajzy9h8/wBqEIA88vYfP9qPPL2Hz/ahCAPPL2Hz/ajzy9h8/wBqEIA88vYfP9qPPL2Hz/ahCAPPL2Hz/ajzy9h8/wBqEIBm252acb28TTSY5tdPCoIr6KEI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8" name="Picture 10" descr="C:\Users\snk\Desktop\NSS talk\download (3).jpg"/>
          <p:cNvPicPr>
            <a:picLocks noChangeAspect="1" noChangeArrowheads="1"/>
          </p:cNvPicPr>
          <p:nvPr/>
        </p:nvPicPr>
        <p:blipFill>
          <a:blip r:embed="rId3"/>
          <a:srcRect/>
          <a:stretch>
            <a:fillRect/>
          </a:stretch>
        </p:blipFill>
        <p:spPr bwMode="auto">
          <a:xfrm>
            <a:off x="685800" y="1219200"/>
            <a:ext cx="1905000" cy="1724025"/>
          </a:xfrm>
          <a:prstGeom prst="rect">
            <a:avLst/>
          </a:prstGeom>
          <a:noFill/>
        </p:spPr>
      </p:pic>
      <p:sp>
        <p:nvSpPr>
          <p:cNvPr id="17420" name="AutoShape 12" descr="https://encrypted-tbn1.gstatic.com/images?q=tbn:ANd9GcQ4ydZ2JleazYfkbDDnMFSpWPfVyZmfmxs1sihTzwI-dW-EAR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2" name="AutoShape 14" descr="data:image/jpeg;base64,/9j/4AAQSkZJRgABAQAAAQABAAD/2wCEAAkGBxQTEhUUExQWFRUUGBQXFxcVFRQVGBQUFBQXFhYUFBQYHCggGBolHBQVITEhJSkrLi4uFx80ODMsNygtLiwBCgoKDg0OGxAQGC8fHyQtLCwsLCwtNy4sLCw3KzcsLCwsLCwsLCwsLCwsLCwsLCwsLCwsKywsLCssNiwsKywsLP/AABEIAJ8AsQMBIgACEQEDEQH/xAAcAAABBQEBAQAAAAAAAAAAAAAHAgMEBQYBAAj/xABHEAACAQIDBQMIBAsHBQEAAAABAgADEQQSIQUGMUFRE2FxIjKBkaGxwdEHQlKiFCMkM0NTYoKS4fAWY3KTstLxFzRUc8IV/8QAGgEAAgMBAQAAAAAAAAAAAAAAAAECAwQFBv/EAC8RAAIBAgMFBwQDAQAAAAAAAAABAgMRBBIxBRMhQVEUFSIyUmFxM0KBkSOh4fD/2gAMAwEAAhEDEQA/AC2IsRIiwJIdjs8TEvUA4kD0iRqmOpjjUQeLr85BsmoN8iXeczSAdrUP11P+ITj7YoAXNRbdZG5Pdy6Fhnns8oH3uwY/TD+unWRKm/2CH6Rj4KYsxYsNVekX+jVZp3NMTU+knCDgtQ+gD4yO/wBJ1DlRqHxYD4RZkWrAYh/Yzelp4tB4/wBJy/Vw59NQfKIP0kPyw6DxrD4QzE+7cR6Qilom8G1T6Rq3KlQ9NRvlG/8AqNW5rQXw7V/aBHxH3dW6BLJnCYL6n0gYj6rUTfkKdS/qMi1PpCxd7XQH/wBfzMTdiS2ZWfT9hYJiC0Ejb/Yw/WX/ACh843/bvGfbH8CiLMPuut7BdJiCYJqO+uMLAGpbr5KcPVHq292MZvJqWXvCevhDOQezat7XQUCY20pdz9o1K9DPVN2zEX6gcPfLoyadzn1IOEnF8hM5F2noyBarBvvXsVq2JeqrA9mUGQjyDzIJvx/lCQJhN7tp9kWAGim5PUkAi3phU0N+AzKp4ShTY6HNmAGYnzDlst9BpOHd2gdSrHxZj8Zl22xWZ75iOgBNhLRcXUWlmLG9+fP5Sjid505x+7iy8weyKNNgyoQRpxOo79ZLx2HSpxDAdM9tepset5g8Vtqq31yPDSRGrs3FifEkwBYSTd5M3Q2HhyfzYJ72v8YpdhUP1KzCUqrDUEjwjp2jV+23rMZZ2ed+EjcDY1D9Uvt+cWuyKA/RL/CfnMCMS5+s3rMm4NsQ3mGofAmIHQktZmyOy6H6tP4f5yPX2Dh24KB/hJEb2Vh8SPzjDLzzG5Etlbpr38vREZpzlB8JFN/ZmiOJb2aSFX3YXir+scpoq2inu1HO3dI+DIZb9b6+sRkO01FxuYbFoaVaw0KEa+ogyVWxtR2zXA8AI9vTh8tQP9oWPiP5SopVLacoGuM3OKepLqEnibxOUTha845HKBJX5ni4iKjdNIkrEKDz4RDauEr6Pq5/BrdHfTpext7ZrUaYrcQjsNPtt4HhwmyomXRPL4xLfS+R687OT0kZC2gZ36wlWrjaqrchSpsTooZeOvphmEHe3qyfhlUHzyEFgD5qrcE/xGKpodLZ0stRv2Mrs7YuSxYZm9IA+cj7xYonyLWy8fHlNNQa+tm7gRwkZNiguWYXJN9eAlNztRq8byMXh8C7+aCf65y6wm7p+v6h85rBhVUW0+HqnEp66HTwMLkamKk9DN4jd9uCWicPus5PlMFHrM19NPT7IrITzsO6MjHFTta5T4Pd+lT1IzHv4eqWYvwUADw09UdWiP8AmLyyJVKcpasZFIc7nx+UctOMh6+ycYd5/rvjIEbHtam57jIuwtKK+n3mJ26QQFLMMx+qAbiTMDhwiBbk262gSypQKverCZ6JbmpB9HP3+yYkHlCZXpBlK62IIg5x9DKxH2SR6usDXhZeFxI1yOEWK0bvfnOoNYjSlcc7Xuiledq0xoRfhzHOMt0gPhYI25D3oADkzegk3+M2FGYf6Ph+IP8Ajb3LNxRl0TymN+tIfnp6ekjIWog+2xmbG1m4IFpqNNSwW7egBhCDMTt0WrPz4e0QqaG7A+d/BBRwNB74vP4e2NoB0trPCnr4d8oOmzrMDx17ontSegil7hcei3rMVSa3Qe2BFsSlQrw8q/IcvTH0rdQffOdt0PsjVbGBRdmsO/5QJZSWDOkyjr7cpDmzeEgvvIltKd/E3hYtVCb5GnLCMvUHWZVt5m5IokzZ21DVurWBPC3PugN4acVdknEURUqKcw05X1lqOEjU6C6EAerWPuNOEiVy42R3MOsyO8+EAqZuTjXxHOX5NjykbbFEVKR4XGojLKXhkjB1EsZ2idZKxCXHePdIicYjopcC7x6BaSG2pH9GUqtrLXF4suiL09sq0GsZBJqDuEHcY2psP7w+gmmh+M21CD/dipZaluIqA+g01+U39KWxPLYz6rJE9OXnpMxlssH+9OPSnVbOeJsAOJsBfSb8GB36Q9MXfjddO4jjb0mFTQ6ey4KdW3sS22yhU5eK8uFxzsevylqaZIHI85XbEwdPs1cC5Yc9ePGT3q2lB0qrSdokgaCRi2tp1nPE+gSs2crNUZ24QIKF02yZUa1yeA5dZltpYxqjXMI+wNlJXLZ72TLoDxLX4n92XI3Twv6q/izfOWRpt8SqOOhRk01dgSZDG2SHT+zGE50EPjf4xxd3cKOGHpfwAyW6Zb3zD0sAl4ulWINweEPy7LoDhQpeimnyjlEU8zKgUMmXMFUDLmF1vpzEe69yL2yvR/f+Aq2NjzUHA5hxFjZu8S7pozDSm/oRz8JvFxa3YXtkOU5rqL2DaXtcWPETzYhcyrnXM2qrmXMw43Vb3I8Itx7mKePzO6hb8mDfZ1VuFKofFGHvEo9o7CxraJh3y89UX/UwhNqbWohyhrUw63updcwsATcX00IkPaW8FKnT7RWFQ8lW97CotNy2nk5S2t7dI1Rj1FDaE4u6ivyDFNzMcTfsLeLp8DM5tLAvRqtTqKUYcVPL0jQifQ14LPpRT8rQkedSH3Wb5iRqUkldG7B7RnVq5ZJacjGU+sbw6Xqe31R2o+mkYw1Sz3lC1OnU8rNtuSQRX6hlPrSw/wBJm7omDvdRrPVHJhTa/gWB949cIGFbyR4D3S2J5nGr+QlT0TeelhjLi8D30hv+VEfZBJ/eNx7AIXxAzvyL42ob8Sn+kD4RVNDrbH+s37F/smnkooDyUfP4xxXBv4+yddPJsNJxKNuEpNUndtim75xei+vpPNT11/ox5RYQFc0O5ygdqP8AB6fOk/b9JmNGyl6a1QayKCcyZWAuo88BipI52lZue12rDuT3maYmaoeU5GJ+ozO3rirTFKnVSgNGBKgKjUWHkroVIfKeJOvSRn2fijRpeVW7VqVXtL1QMtbsQKfA2/OKNB8bS2rY91d7AkI5TKFvcfg9OoCbC+pcj92MjaNfyiKR1yEXp1CFuKYa3A6Xdrc+GhkyghpszEk6linaZipqnMythsh8q+lqvlWv3jhEVd367KyuwZiuH8rP+lpUirsUZWDKSRcEai/OW6YmuRUugzKFyAA2P2rFvOYC5tw4a62DNQ4gngSAyEXyrdQUsdD0LlgeY0iAgNu0xfM3YkdtTq2INvJwwouLWsLnyorZ27RptSZnRuzWgpBVzrQBCNTOYWJB1uDYk9ZNX8J08RxyAgeRmzWHU1LW5BZ3EUKmRDmclVfNZ9cz2IIsLNY306RgN4rYS1PwnM5y4nsjZVAKNSRVDAkm+qA8Bw5yNV3dp1AV7Vgcr06hp9it+0Kv5S5Tla6qwPHXW9462CrMSM5XyBdsxsXZHDqq62AYob8rc5JwmHZXN7kZES5bNcgsbg2GgDWuR1gBOUWA1v38z3mDf6WF/HYZv2aq+1T8IR7wffS2PxeGbpUcetQfhIVPKbNnu2Ij/wByB9VWQn4ye/CQyuoHeJj5npG+Brd0F/GEE8KYJ8WqJ8AfXCBhToIO916v5U68uz9odPhf1Qg4cy6J5rGecmZpyIvPSZjLsmBnfdvyyt3FfYohkgV3v/7userA+wfKKodfY6/kl8GrYXXvjaVyNCItH18Y7oZSaHwYiibg+M89xw1HT+cXkHERvEXHm8/ZALl9uVUu9bwT3mam8xu4lW9St4J7zNgDNVPynKxatVf4Ie18R2SiouUE1KCMxA/NtVVWJPcGJueFpV1d4mV2CoKgzkJ5RBZRTosAgCm5PaPbpl58tCWiGUEhiLst7E8RmFjbxkzMUuM2lXp16yqjVE8nJanUbKOyBJBXRhmuCvG57pFbaOMN2WmbsqHK1KoVVhSq3CgsLXqJTGpOjiXm1Mb2VJqls2W2nAasFzE62ABuT0UmUuN21VOZUSxVqZzJme6dpQzHzdUZaj2I5IehsDHMY+KqYewUip2pF1sn4tSWU2JOjWVTY3F762sXarYpko5QEbUVFJUheFiWubjibDztdVuLRa+2sRlJXDk+doKdU2bsmZUIGujqELcDnFrSz2bVqtnNQAAOyqAjKcoJsxzMb3BHIcICK3sMYcvlaB7nyhm7Oy5lNhYnN2hB6ZRx1kjdxawp5q5YlshCubspFNRUDXGl3DNblflLa8Q0YHrzEfSut8JTb7NZfvI4+E2ZMyX0mLfAsfs1KR+9l/8AqRmvCzRg5Wrx+QWLUvOA2ZT3j3xFGdqzCemnzL/d82xnire4tCLhm0gx2S1sRQb7X+0wk4V9JdE8/jl4l8E3PPRvNPSZhL7NAvvCpfGVRxvWZfU1rQyE6QP7RYfhrEf+Q59Ta+28Kh1dku0pP2NHV1HgTIxdl53jtIHXpc2ibZW8ZQaFLqS6dzxjttI0jReaANlluStq1foVQ/emh2ltNaABcMQ1+Avawub+jMfBTMSu0HotnpsA3A3AII6ESPiN+MRw/Ff5d+7mTL4TSVjNUwk6tTMldfo2Lbxre3ZVLgFjoNAAWOvXKA37wE6dvXpl0Q3DouVvOa7KGyjTk62PfMR/bDF8c9MeFOnf3Xllg95q7j85qNDYIPhJOoiMsE19v9mi/wD3WZiq07nyQDmYC5W5v5N/+Y0+1q7MuWkwHNcrknpdithe+luspX3ge9jXIJ7wPhGK+8dvOxB8A4Pui3qDsz9JoE2jiibmkbFG0COfLBfLZSQRew4np1vHMJjMQT+Mp2GThksO0LW4lyQtrHhz7tca+9ic6tT70hYne9ORqt35mHvMN6h9km/tRvHfFkCwsepWmBe+uaxOgHm25jWKXt1D5nBuGClmRcpv5J0A7oK8dvLm0CDxY3mfruGNyBfwEW+L6ez5yXFpfj/Qy0MYyMnbYqhYElr16YuPxgAsTro1PW/1JUb/AG38O+EeklanUd2p2FNg9gtRXJJGgFlPrgttO3kHWurF8dnRU1Ny0HqLRdSR1aPtqJSbJ6k7ZlW7U+qOvqJsfYYTMI+kF+yzlOb9oQlYI6CXQODjtUWOaeiLz0mYbovi0C+LNsSxPKtUv/mGGW8CWOYmo5PN3P3jCodXZKu5r2Rskq2Njz1B5TtSmb34ys2ZtJDTHaEArprzlftbbo82lc/tXNh4CUmmNJt2LzF7TSn5x16aEyh2hvGzaJoPafTM/Uqkm5N4i8LGuNCMeLJj45jzMbOJMjgGOpQY8rR2JOaFLiO+ebEnrJCKg0YXvxim2arfm216GPKU9otqiCax6mc7Qx58A6mxFjPHAtDKy1V00R884X7pJOCaIOCbukXFj3yGLzl4+cIY0aRvaLKG9Qmcj7plHefZGisMoKrcTeOodI2FvOCFiDncmUnIVrcRqIT9nqSoPUA+vWCyh7OB9MJu7VW+HpdQig+KDKfastp6nH2guCZaZZ6Kzz0tscu5b5vh74HKezywzGrSAbzbsQW0BOUAG9rgHvMMB4StqbLpjzUVeegHE8SOkGrvibMLi9wnZagsrbLrk2CadbjXvjB2PXH6Nj6LwrJswR0bPXpFu4l/elR8kCZdj1z+iYegD3x+nsCsfqeth8IVRs5ekWuz16R5IkXtKo+QMae71b9kesyVS3YqHi/qX4mEdcGOkdXDDpHliVSx1Vg9pbmg+cXPqH8pOobnUgQNbgcyCR32m3FETwpa3FvHn/xGsq5FUsVVfMyeJ3YB69NCPlIVTdEHm49I+U3mWcyCHDoJYiouYOqm5o+3U9a/7Ywdzv7yp935QkmmJw0oeHoT7XV9QNTuh+3U+78p0bpgcC9+py/KEVqQiDREVl0B4ur6gbtueObVCf3f9s4N0wObnu8n5QjtREbaiIWj0DtdX1A8fdcci49Xykc7q/tN6QIRzQEbbDCFovkJYur6gdJuw4NxUHpU+2xmv2HhzTphDbS/DvYn4ywbDictaCiloQqYidRWkOXnIjNOwK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23" name="Picture 15" descr="C:\Users\snk\Desktop\NSS talk\download (4).jpg"/>
          <p:cNvPicPr>
            <a:picLocks noChangeAspect="1" noChangeArrowheads="1"/>
          </p:cNvPicPr>
          <p:nvPr/>
        </p:nvPicPr>
        <p:blipFill>
          <a:blip r:embed="rId4"/>
          <a:srcRect/>
          <a:stretch>
            <a:fillRect/>
          </a:stretch>
        </p:blipFill>
        <p:spPr bwMode="auto">
          <a:xfrm>
            <a:off x="6019800" y="304800"/>
            <a:ext cx="2905125" cy="2609689"/>
          </a:xfrm>
          <a:prstGeom prst="rect">
            <a:avLst/>
          </a:prstGeom>
          <a:noFill/>
        </p:spPr>
      </p:pic>
      <p:pic>
        <p:nvPicPr>
          <p:cNvPr id="17425" name="Picture 17" descr="https://encrypted-tbn1.gstatic.com/images?q=tbn:ANd9GcTIuER71yx0tfVQU4WgSWuFmpdM2vqd9KIXsIyjduq1tosfRjxT"/>
          <p:cNvPicPr>
            <a:picLocks noChangeAspect="1" noChangeArrowheads="1"/>
          </p:cNvPicPr>
          <p:nvPr/>
        </p:nvPicPr>
        <p:blipFill>
          <a:blip r:embed="rId5"/>
          <a:srcRect/>
          <a:stretch>
            <a:fillRect/>
          </a:stretch>
        </p:blipFill>
        <p:spPr bwMode="auto">
          <a:xfrm>
            <a:off x="609600" y="3200400"/>
            <a:ext cx="1920240" cy="3339547"/>
          </a:xfrm>
          <a:prstGeom prst="rect">
            <a:avLst/>
          </a:prstGeom>
          <a:noFill/>
        </p:spPr>
      </p:pic>
      <p:pic>
        <p:nvPicPr>
          <p:cNvPr id="17427" name="Picture 19" descr="https://encrypted-tbn1.gstatic.com/images?q=tbn:ANd9GcTmzDwl33FX2EGzZTckGnjS9g44zIgZ5X4dAw2jYud60626CTTjJw"/>
          <p:cNvPicPr>
            <a:picLocks noChangeAspect="1" noChangeArrowheads="1"/>
          </p:cNvPicPr>
          <p:nvPr/>
        </p:nvPicPr>
        <p:blipFill>
          <a:blip r:embed="rId6"/>
          <a:srcRect/>
          <a:stretch>
            <a:fillRect/>
          </a:stretch>
        </p:blipFill>
        <p:spPr bwMode="auto">
          <a:xfrm>
            <a:off x="6172200" y="4343400"/>
            <a:ext cx="2466975" cy="18478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4952190" cy="707886"/>
          </a:xfrm>
          <a:prstGeom prst="rect">
            <a:avLst/>
          </a:prstGeom>
          <a:noFill/>
        </p:spPr>
        <p:txBody>
          <a:bodyPr wrap="none" rtlCol="0">
            <a:spAutoFit/>
          </a:bodyPr>
          <a:lstStyle/>
          <a:p>
            <a:r>
              <a:rPr lang="en-US" sz="4000" b="1" dirty="0" smtClean="0"/>
              <a:t>Carbonated Beverages</a:t>
            </a:r>
            <a:endParaRPr lang="en-US" sz="4000" b="1" dirty="0"/>
          </a:p>
        </p:txBody>
      </p:sp>
      <p:sp>
        <p:nvSpPr>
          <p:cNvPr id="18434" name="AutoShape 2" descr="https://encrypted-tbn2.gstatic.com/images?q=tbn:ANd9GcTZbopa7Szpr1l1x9vdGnpAW9fK0n94Sm81FfLN5mk0N3Gg8FyO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5" name="Picture 3" descr="C:\Users\snk\Desktop\NSS talk\images (1).jpg"/>
          <p:cNvPicPr>
            <a:picLocks noChangeAspect="1" noChangeArrowheads="1"/>
          </p:cNvPicPr>
          <p:nvPr/>
        </p:nvPicPr>
        <p:blipFill>
          <a:blip r:embed="rId2"/>
          <a:srcRect l="9434" r="5660"/>
          <a:stretch>
            <a:fillRect/>
          </a:stretch>
        </p:blipFill>
        <p:spPr bwMode="auto">
          <a:xfrm>
            <a:off x="457200" y="838200"/>
            <a:ext cx="4114800" cy="2532598"/>
          </a:xfrm>
          <a:prstGeom prst="rect">
            <a:avLst/>
          </a:prstGeom>
          <a:noFill/>
        </p:spPr>
      </p:pic>
      <p:pic>
        <p:nvPicPr>
          <p:cNvPr id="18437" name="Picture 5" descr="https://encrypted-tbn0.gstatic.com/images?q=tbn:ANd9GcS7hLY-gs0pormO6V0Q-_2bIkbCRBpLABLdub72l-lJaS13-p5T"/>
          <p:cNvPicPr>
            <a:picLocks noChangeAspect="1" noChangeArrowheads="1"/>
          </p:cNvPicPr>
          <p:nvPr/>
        </p:nvPicPr>
        <p:blipFill>
          <a:blip r:embed="rId3"/>
          <a:srcRect/>
          <a:stretch>
            <a:fillRect/>
          </a:stretch>
        </p:blipFill>
        <p:spPr bwMode="auto">
          <a:xfrm>
            <a:off x="5577840" y="4493477"/>
            <a:ext cx="3566160" cy="2364523"/>
          </a:xfrm>
          <a:prstGeom prst="rect">
            <a:avLst/>
          </a:prstGeom>
          <a:noFill/>
        </p:spPr>
      </p:pic>
      <p:sp>
        <p:nvSpPr>
          <p:cNvPr id="6" name="Rectangle 5"/>
          <p:cNvSpPr/>
          <p:nvPr/>
        </p:nvSpPr>
        <p:spPr>
          <a:xfrm>
            <a:off x="381000" y="3315831"/>
            <a:ext cx="4572000" cy="2246769"/>
          </a:xfrm>
          <a:prstGeom prst="rect">
            <a:avLst/>
          </a:prstGeom>
        </p:spPr>
        <p:txBody>
          <a:bodyPr>
            <a:spAutoFit/>
          </a:bodyPr>
          <a:lstStyle/>
          <a:p>
            <a:pPr algn="ctr"/>
            <a:r>
              <a:rPr lang="en-US" sz="2800" b="1" dirty="0"/>
              <a:t>carbonated beverage</a:t>
            </a:r>
            <a:r>
              <a:rPr lang="en-US" sz="2800" dirty="0"/>
              <a:t>, an effervescent drink that releases carbon dioxide under conditions of normal atmospheric pressure</a:t>
            </a:r>
          </a:p>
        </p:txBody>
      </p:sp>
      <p:pic>
        <p:nvPicPr>
          <p:cNvPr id="7" name="Picture 6" descr="https://encrypted-tbn1.gstatic.com/images?q=tbn:ANd9GcSjhcNyA87sL0rPJ3CsKAMFI4gNAuH-nlPaL6NCgAf6NDqWxKUKDg"/>
          <p:cNvPicPr>
            <a:picLocks noChangeAspect="1" noChangeArrowheads="1"/>
          </p:cNvPicPr>
          <p:nvPr/>
        </p:nvPicPr>
        <p:blipFill>
          <a:blip r:embed="rId4"/>
          <a:srcRect/>
          <a:stretch>
            <a:fillRect/>
          </a:stretch>
        </p:blipFill>
        <p:spPr bwMode="auto">
          <a:xfrm>
            <a:off x="4846320" y="0"/>
            <a:ext cx="4297680" cy="2823753"/>
          </a:xfrm>
          <a:prstGeom prst="rect">
            <a:avLst/>
          </a:prstGeom>
          <a:ln>
            <a:noFill/>
          </a:ln>
          <a:effectLst>
            <a:softEdge rad="112500"/>
          </a:effectLst>
        </p:spPr>
      </p:pic>
      <p:sp>
        <p:nvSpPr>
          <p:cNvPr id="8" name="Rectangle 7"/>
          <p:cNvSpPr/>
          <p:nvPr/>
        </p:nvSpPr>
        <p:spPr>
          <a:xfrm>
            <a:off x="6553200" y="3011031"/>
            <a:ext cx="2667000" cy="2246769"/>
          </a:xfrm>
          <a:prstGeom prst="rect">
            <a:avLst/>
          </a:prstGeom>
        </p:spPr>
        <p:txBody>
          <a:bodyPr wrap="square">
            <a:spAutoFit/>
          </a:bodyPr>
          <a:lstStyle/>
          <a:p>
            <a:r>
              <a:rPr lang="en-US" sz="2000" b="1" dirty="0" smtClean="0"/>
              <a:t>Content</a:t>
            </a:r>
          </a:p>
          <a:p>
            <a:pPr>
              <a:buFont typeface="Wingdings" pitchFamily="2" charset="2"/>
              <a:buChar char="§"/>
            </a:pPr>
            <a:r>
              <a:rPr lang="en-US" sz="2000" b="1" dirty="0" smtClean="0"/>
              <a:t> Carbonated water</a:t>
            </a:r>
          </a:p>
          <a:p>
            <a:pPr>
              <a:buFont typeface="Wingdings" pitchFamily="2" charset="2"/>
              <a:buChar char="§"/>
            </a:pPr>
            <a:r>
              <a:rPr lang="en-US" sz="2000" b="1" dirty="0" smtClean="0"/>
              <a:t> Sugar</a:t>
            </a:r>
          </a:p>
          <a:p>
            <a:pPr>
              <a:buFont typeface="Wingdings" pitchFamily="2" charset="2"/>
              <a:buChar char="§"/>
            </a:pPr>
            <a:r>
              <a:rPr lang="en-US" sz="2000" b="1" dirty="0" smtClean="0"/>
              <a:t> Caffeine</a:t>
            </a:r>
          </a:p>
          <a:p>
            <a:pPr>
              <a:buFont typeface="Wingdings" pitchFamily="2" charset="2"/>
              <a:buChar char="§"/>
            </a:pPr>
            <a:r>
              <a:rPr lang="en-US" sz="2000" b="1" dirty="0" smtClean="0"/>
              <a:t> Phosphoric acid</a:t>
            </a:r>
          </a:p>
          <a:p>
            <a:pPr>
              <a:buFont typeface="Wingdings" pitchFamily="2" charset="2"/>
              <a:buChar char="§"/>
            </a:pPr>
            <a:r>
              <a:rPr lang="en-US" sz="2000" b="1" dirty="0" smtClean="0"/>
              <a:t> Caramel color</a:t>
            </a:r>
          </a:p>
          <a:p>
            <a:pPr>
              <a:buFont typeface="Wingdings" pitchFamily="2" charset="2"/>
              <a:buChar char="§"/>
            </a:pPr>
            <a:r>
              <a:rPr lang="en-US" sz="2000" b="1" dirty="0" smtClean="0"/>
              <a:t> Natural flavorings</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959" y="0"/>
            <a:ext cx="2285241" cy="707886"/>
          </a:xfrm>
          <a:prstGeom prst="rect">
            <a:avLst/>
          </a:prstGeom>
          <a:noFill/>
        </p:spPr>
        <p:txBody>
          <a:bodyPr wrap="none" rtlCol="0">
            <a:spAutoFit/>
          </a:bodyPr>
          <a:lstStyle/>
          <a:p>
            <a:r>
              <a:rPr lang="en-US" sz="4000" b="1" dirty="0" smtClean="0"/>
              <a:t>Ice Cream</a:t>
            </a:r>
            <a:endParaRPr lang="en-US" sz="4000" b="1" dirty="0"/>
          </a:p>
        </p:txBody>
      </p:sp>
      <p:sp>
        <p:nvSpPr>
          <p:cNvPr id="19464" name="AutoShape 8" descr="Image result for Ice cre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5" name="Picture 9" descr="C:\Users\snk\Desktop\NSS talk\download (5).jpg"/>
          <p:cNvPicPr>
            <a:picLocks noChangeAspect="1" noChangeArrowheads="1"/>
          </p:cNvPicPr>
          <p:nvPr/>
        </p:nvPicPr>
        <p:blipFill>
          <a:blip r:embed="rId2"/>
          <a:srcRect/>
          <a:stretch>
            <a:fillRect/>
          </a:stretch>
        </p:blipFill>
        <p:spPr bwMode="auto">
          <a:xfrm>
            <a:off x="685800" y="1066799"/>
            <a:ext cx="2743200" cy="2149200"/>
          </a:xfrm>
          <a:prstGeom prst="rect">
            <a:avLst/>
          </a:prstGeom>
          <a:noFill/>
        </p:spPr>
      </p:pic>
      <p:pic>
        <p:nvPicPr>
          <p:cNvPr id="19466" name="Picture 10" descr="C:\Users\snk\Desktop\NSS talk\images (3).jpg"/>
          <p:cNvPicPr>
            <a:picLocks noChangeAspect="1" noChangeArrowheads="1"/>
          </p:cNvPicPr>
          <p:nvPr/>
        </p:nvPicPr>
        <p:blipFill>
          <a:blip r:embed="rId3"/>
          <a:srcRect/>
          <a:stretch>
            <a:fillRect/>
          </a:stretch>
        </p:blipFill>
        <p:spPr bwMode="auto">
          <a:xfrm>
            <a:off x="5669280" y="0"/>
            <a:ext cx="3474720" cy="2312267"/>
          </a:xfrm>
          <a:prstGeom prst="ellipse">
            <a:avLst/>
          </a:prstGeom>
          <a:ln>
            <a:noFill/>
          </a:ln>
          <a:effectLst>
            <a:softEdge rad="112500"/>
          </a:effectLst>
        </p:spPr>
      </p:pic>
      <p:pic>
        <p:nvPicPr>
          <p:cNvPr id="19467" name="Picture 11" descr="C:\Users\snk\Desktop\NSS talk\images (4).jpg"/>
          <p:cNvPicPr>
            <a:picLocks noChangeAspect="1" noChangeArrowheads="1"/>
          </p:cNvPicPr>
          <p:nvPr/>
        </p:nvPicPr>
        <p:blipFill>
          <a:blip r:embed="rId4"/>
          <a:srcRect t="11321" b="9434"/>
          <a:stretch>
            <a:fillRect/>
          </a:stretch>
        </p:blipFill>
        <p:spPr bwMode="auto">
          <a:xfrm>
            <a:off x="6877050" y="5257800"/>
            <a:ext cx="2266950" cy="1600200"/>
          </a:xfrm>
          <a:prstGeom prst="rect">
            <a:avLst/>
          </a:prstGeom>
          <a:noFill/>
        </p:spPr>
      </p:pic>
      <p:sp>
        <p:nvSpPr>
          <p:cNvPr id="11" name="Rectangle 10"/>
          <p:cNvSpPr/>
          <p:nvPr/>
        </p:nvSpPr>
        <p:spPr>
          <a:xfrm>
            <a:off x="609600" y="3547408"/>
            <a:ext cx="6019800" cy="1938992"/>
          </a:xfrm>
          <a:prstGeom prst="rect">
            <a:avLst/>
          </a:prstGeom>
        </p:spPr>
        <p:txBody>
          <a:bodyPr wrap="square">
            <a:spAutoFit/>
          </a:bodyPr>
          <a:lstStyle/>
          <a:p>
            <a:r>
              <a:rPr lang="en-US" sz="2400" b="1" dirty="0" smtClean="0"/>
              <a:t>The main ingredients in ice cream are </a:t>
            </a:r>
          </a:p>
          <a:p>
            <a:pPr>
              <a:buFont typeface="Wingdings" pitchFamily="2" charset="2"/>
              <a:buChar char="§"/>
            </a:pPr>
            <a:r>
              <a:rPr lang="en-US" sz="2400" b="1" dirty="0" smtClean="0"/>
              <a:t> Milk</a:t>
            </a:r>
          </a:p>
          <a:p>
            <a:pPr>
              <a:buFont typeface="Wingdings" pitchFamily="2" charset="2"/>
              <a:buChar char="§"/>
            </a:pPr>
            <a:r>
              <a:rPr lang="en-US" sz="2400" b="1" dirty="0" smtClean="0"/>
              <a:t> Sugar</a:t>
            </a:r>
          </a:p>
          <a:p>
            <a:pPr>
              <a:buFont typeface="Wingdings" pitchFamily="2" charset="2"/>
              <a:buChar char="§"/>
            </a:pPr>
            <a:r>
              <a:rPr lang="en-US" sz="2400" b="1" dirty="0" smtClean="0"/>
              <a:t> Milk or vegetable fat</a:t>
            </a:r>
          </a:p>
          <a:p>
            <a:pPr>
              <a:buFont typeface="Wingdings" pitchFamily="2" charset="2"/>
              <a:buChar char="§"/>
            </a:pPr>
            <a:r>
              <a:rPr lang="en-US" sz="2400" b="1" dirty="0" smtClean="0"/>
              <a:t> </a:t>
            </a:r>
            <a:r>
              <a:rPr lang="en-US" sz="2400" b="1" dirty="0" err="1" smtClean="0"/>
              <a:t>flavour</a:t>
            </a: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667000"/>
            <a:ext cx="6561412" cy="830997"/>
          </a:xfrm>
          <a:prstGeom prst="rect">
            <a:avLst/>
          </a:prstGeom>
          <a:noFill/>
        </p:spPr>
        <p:txBody>
          <a:bodyPr wrap="none" rtlCol="0">
            <a:spAutoFit/>
          </a:bodyPr>
          <a:lstStyle/>
          <a:p>
            <a:r>
              <a:rPr lang="en-US" sz="4800" b="1" dirty="0" smtClean="0">
                <a:latin typeface="Aharoni" pitchFamily="2" charset="-79"/>
                <a:cs typeface="Aharoni" pitchFamily="2" charset="-79"/>
              </a:rPr>
              <a:t>Chemistry in Medicine</a:t>
            </a:r>
            <a:endParaRPr lang="en-US" sz="4800"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837</Words>
  <Application>Microsoft Office PowerPoint</Application>
  <PresentationFormat>On-screen Show (4:3)</PresentationFormat>
  <Paragraphs>110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snk</dc:creator>
  <cp:lastModifiedBy>ss</cp:lastModifiedBy>
  <cp:revision>20</cp:revision>
  <dcterms:created xsi:type="dcterms:W3CDTF">2014-12-23T07:41:06Z</dcterms:created>
  <dcterms:modified xsi:type="dcterms:W3CDTF">2015-06-15T05:58:50Z</dcterms:modified>
</cp:coreProperties>
</file>